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9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671" r:id="rId4"/>
    <p:sldId id="258" r:id="rId5"/>
    <p:sldId id="259" r:id="rId6"/>
    <p:sldId id="260" r:id="rId7"/>
    <p:sldId id="261" r:id="rId8"/>
    <p:sldId id="262" r:id="rId9"/>
    <p:sldId id="282" r:id="rId10"/>
    <p:sldId id="264" r:id="rId11"/>
    <p:sldId id="265" r:id="rId12"/>
    <p:sldId id="280" r:id="rId13"/>
    <p:sldId id="281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6CB4CAA-91C7-4EE4-946C-6FBA22A57449}">
          <p14:sldIdLst>
            <p14:sldId id="256"/>
            <p14:sldId id="257"/>
            <p14:sldId id="671"/>
            <p14:sldId id="258"/>
            <p14:sldId id="259"/>
            <p14:sldId id="260"/>
            <p14:sldId id="261"/>
            <p14:sldId id="262"/>
            <p14:sldId id="282"/>
            <p14:sldId id="264"/>
            <p14:sldId id="265"/>
            <p14:sldId id="280"/>
            <p14:sldId id="281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Services of the Student Development Office" id="{BDF9DE48-6C18-4240-900C-A229895635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4DD"/>
    <a:srgbClr val="FDEADA"/>
    <a:srgbClr val="1F497D"/>
    <a:srgbClr val="F26522"/>
    <a:srgbClr val="DCE6F2"/>
    <a:srgbClr val="EBF1DE"/>
    <a:srgbClr val="E71F76"/>
    <a:srgbClr val="C6D9F1"/>
    <a:srgbClr val="B9CDE5"/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02" autoAdjust="0"/>
  </p:normalViewPr>
  <p:slideViewPr>
    <p:cSldViewPr>
      <p:cViewPr varScale="1">
        <p:scale>
          <a:sx n="95" d="100"/>
          <a:sy n="95" d="100"/>
        </p:scale>
        <p:origin x="115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93633-E3D7-482A-9B4F-CDFD218E1B7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84FE286-BF5D-4C55-9A22-2D6934B88EC1}">
      <dgm:prSet phldr="0"/>
      <dgm:spPr/>
      <dgm:t>
        <a:bodyPr/>
        <a:lstStyle/>
        <a:p>
          <a:pPr rtl="0">
            <a:lnSpc>
              <a:spcPct val="100000"/>
            </a:lnSpc>
          </a:pPr>
          <a:endParaRPr lang="en-US">
            <a:latin typeface="Arial"/>
            <a:cs typeface="Arial"/>
          </a:endParaRPr>
        </a:p>
      </dgm:t>
    </dgm:pt>
    <dgm:pt modelId="{3385B3C8-E1B7-40AC-8919-6FE8F5F0839F}" type="parTrans" cxnId="{A4727230-4E1D-47A3-BEFD-0B34AD3A0F60}">
      <dgm:prSet/>
      <dgm:spPr/>
      <dgm:t>
        <a:bodyPr/>
        <a:lstStyle/>
        <a:p>
          <a:endParaRPr lang="en-HK"/>
        </a:p>
      </dgm:t>
    </dgm:pt>
    <dgm:pt modelId="{565975CA-FAAA-42C7-8F15-CAEFC9B1F78A}" type="sibTrans" cxnId="{A4727230-4E1D-47A3-BEFD-0B34AD3A0F60}">
      <dgm:prSet/>
      <dgm:spPr/>
      <dgm:t>
        <a:bodyPr/>
        <a:lstStyle/>
        <a:p>
          <a:endParaRPr lang="en-HK"/>
        </a:p>
      </dgm:t>
    </dgm:pt>
    <dgm:pt modelId="{43D1697B-5973-433A-83ED-B1F989F27918}">
      <dgm:prSet phldr="0"/>
      <dgm:spPr/>
      <dgm:t>
        <a:bodyPr/>
        <a:lstStyle/>
        <a:p>
          <a:pPr rtl="0">
            <a:lnSpc>
              <a:spcPct val="100000"/>
            </a:lnSpc>
          </a:pPr>
          <a:endParaRPr lang="en-US">
            <a:latin typeface="Arial"/>
            <a:cs typeface="Arial"/>
          </a:endParaRPr>
        </a:p>
      </dgm:t>
    </dgm:pt>
    <dgm:pt modelId="{58CEA3CC-C71C-4233-9CEC-F0398745039D}" type="parTrans" cxnId="{E5B31B6B-5310-43EF-A941-13AFD36D51C3}">
      <dgm:prSet/>
      <dgm:spPr/>
      <dgm:t>
        <a:bodyPr/>
        <a:lstStyle/>
        <a:p>
          <a:endParaRPr lang="en-HK"/>
        </a:p>
      </dgm:t>
    </dgm:pt>
    <dgm:pt modelId="{DBFE21EC-BA76-4989-94BD-DFB511BD9581}" type="sibTrans" cxnId="{E5B31B6B-5310-43EF-A941-13AFD36D51C3}">
      <dgm:prSet/>
      <dgm:spPr/>
      <dgm:t>
        <a:bodyPr/>
        <a:lstStyle/>
        <a:p>
          <a:endParaRPr lang="en-HK"/>
        </a:p>
      </dgm:t>
    </dgm:pt>
    <dgm:pt modelId="{B6D5CAA9-18D8-4652-8943-9897B6F0DC3C}">
      <dgm:prSet phldr="0"/>
      <dgm:spPr/>
      <dgm:t>
        <a:bodyPr/>
        <a:lstStyle/>
        <a:p>
          <a:pPr algn="l" rtl="0">
            <a:lnSpc>
              <a:spcPct val="120000"/>
            </a:lnSpc>
          </a:pPr>
          <a:endParaRPr lang="en-US">
            <a:latin typeface="Arial"/>
            <a:cs typeface="Arial"/>
          </a:endParaRPr>
        </a:p>
      </dgm:t>
    </dgm:pt>
    <dgm:pt modelId="{84CD6F3E-2669-48B4-ACFE-40E32E70BFAC}" type="parTrans" cxnId="{8A2C14CE-E36D-447D-AE02-5F2A50C781F4}">
      <dgm:prSet/>
      <dgm:spPr/>
      <dgm:t>
        <a:bodyPr/>
        <a:lstStyle/>
        <a:p>
          <a:endParaRPr lang="en-HK"/>
        </a:p>
      </dgm:t>
    </dgm:pt>
    <dgm:pt modelId="{AB08EF73-E6BD-4886-B078-C9F68501D3A7}" type="sibTrans" cxnId="{8A2C14CE-E36D-447D-AE02-5F2A50C781F4}">
      <dgm:prSet/>
      <dgm:spPr/>
      <dgm:t>
        <a:bodyPr/>
        <a:lstStyle/>
        <a:p>
          <a:endParaRPr lang="en-HK"/>
        </a:p>
      </dgm:t>
    </dgm:pt>
    <dgm:pt modelId="{88486945-AF45-4B5C-A139-74388C9DD017}" type="pres">
      <dgm:prSet presAssocID="{F1893633-E3D7-482A-9B4F-CDFD218E1B76}" presName="Name0" presStyleCnt="0">
        <dgm:presLayoutVars>
          <dgm:dir/>
          <dgm:animLvl val="lvl"/>
          <dgm:resizeHandles val="exact"/>
        </dgm:presLayoutVars>
      </dgm:prSet>
      <dgm:spPr/>
    </dgm:pt>
    <dgm:pt modelId="{8361AC71-93A6-4943-9008-32A0BFBD95DE}" type="pres">
      <dgm:prSet presAssocID="{43D1697B-5973-433A-83ED-B1F989F27918}" presName="parTxOnly" presStyleLbl="node1" presStyleIdx="0" presStyleCnt="3" custLinFactNeighborX="-67966" custLinFactNeighborY="-59606">
        <dgm:presLayoutVars>
          <dgm:chMax val="0"/>
          <dgm:chPref val="0"/>
          <dgm:bulletEnabled val="1"/>
        </dgm:presLayoutVars>
      </dgm:prSet>
      <dgm:spPr>
        <a:solidFill>
          <a:srgbClr val="F05BA2"/>
        </a:solidFill>
      </dgm:spPr>
    </dgm:pt>
    <dgm:pt modelId="{D22F2702-F8B2-44E4-9A99-F4DC197E1C2C}" type="pres">
      <dgm:prSet presAssocID="{DBFE21EC-BA76-4989-94BD-DFB511BD9581}" presName="parTxOnlySpace" presStyleCnt="0"/>
      <dgm:spPr/>
    </dgm:pt>
    <dgm:pt modelId="{F3C1707B-7110-4FA2-976D-F3C1E1441FC4}" type="pres">
      <dgm:prSet presAssocID="{B6D5CAA9-18D8-4652-8943-9897B6F0DC3C}" presName="parTxOnly" presStyleLbl="node1" presStyleIdx="1" presStyleCnt="3" custLinFactNeighborX="-32735" custLinFactNeighborY="-64132">
        <dgm:presLayoutVars>
          <dgm:chMax val="0"/>
          <dgm:chPref val="0"/>
          <dgm:bulletEnabled val="1"/>
        </dgm:presLayoutVars>
      </dgm:prSet>
      <dgm:spPr>
        <a:solidFill>
          <a:srgbClr val="2F5496"/>
        </a:solidFill>
      </dgm:spPr>
    </dgm:pt>
    <dgm:pt modelId="{12E744E1-3D25-4957-AE9C-759CE1E97F85}" type="pres">
      <dgm:prSet presAssocID="{AB08EF73-E6BD-4886-B078-C9F68501D3A7}" presName="parTxOnlySpace" presStyleCnt="0"/>
      <dgm:spPr/>
    </dgm:pt>
    <dgm:pt modelId="{F9210141-BA5D-45E8-9F9C-DF6C47BEFB52}" type="pres">
      <dgm:prSet presAssocID="{584FE286-BF5D-4C55-9A22-2D6934B88EC1}" presName="parTxOnly" presStyleLbl="node1" presStyleIdx="2" presStyleCnt="3" custLinFactNeighborX="73" custLinFactNeighborY="-64132">
        <dgm:presLayoutVars>
          <dgm:chMax val="0"/>
          <dgm:chPref val="0"/>
          <dgm:bulletEnabled val="1"/>
        </dgm:presLayoutVars>
      </dgm:prSet>
      <dgm:spPr>
        <a:solidFill>
          <a:srgbClr val="ED7D31"/>
        </a:solidFill>
      </dgm:spPr>
    </dgm:pt>
  </dgm:ptLst>
  <dgm:cxnLst>
    <dgm:cxn modelId="{A4727230-4E1D-47A3-BEFD-0B34AD3A0F60}" srcId="{F1893633-E3D7-482A-9B4F-CDFD218E1B76}" destId="{584FE286-BF5D-4C55-9A22-2D6934B88EC1}" srcOrd="2" destOrd="0" parTransId="{3385B3C8-E1B7-40AC-8919-6FE8F5F0839F}" sibTransId="{565975CA-FAAA-42C7-8F15-CAEFC9B1F78A}"/>
    <dgm:cxn modelId="{858F4032-15FB-4156-AA64-F86E6A4B8686}" type="presOf" srcId="{B6D5CAA9-18D8-4652-8943-9897B6F0DC3C}" destId="{F3C1707B-7110-4FA2-976D-F3C1E1441FC4}" srcOrd="0" destOrd="0" presId="urn:microsoft.com/office/officeart/2005/8/layout/chevron1"/>
    <dgm:cxn modelId="{D6C34D65-4151-4AA8-993F-029731FA365D}" type="presOf" srcId="{F1893633-E3D7-482A-9B4F-CDFD218E1B76}" destId="{88486945-AF45-4B5C-A139-74388C9DD017}" srcOrd="0" destOrd="0" presId="urn:microsoft.com/office/officeart/2005/8/layout/chevron1"/>
    <dgm:cxn modelId="{E5B31B6B-5310-43EF-A941-13AFD36D51C3}" srcId="{F1893633-E3D7-482A-9B4F-CDFD218E1B76}" destId="{43D1697B-5973-433A-83ED-B1F989F27918}" srcOrd="0" destOrd="0" parTransId="{58CEA3CC-C71C-4233-9CEC-F0398745039D}" sibTransId="{DBFE21EC-BA76-4989-94BD-DFB511BD9581}"/>
    <dgm:cxn modelId="{6D731C51-AAFA-48C3-AEA9-201B47D763D6}" type="presOf" srcId="{584FE286-BF5D-4C55-9A22-2D6934B88EC1}" destId="{F9210141-BA5D-45E8-9F9C-DF6C47BEFB52}" srcOrd="0" destOrd="0" presId="urn:microsoft.com/office/officeart/2005/8/layout/chevron1"/>
    <dgm:cxn modelId="{104AB6A3-5537-4FB9-A4D4-FEF562C730D2}" type="presOf" srcId="{43D1697B-5973-433A-83ED-B1F989F27918}" destId="{8361AC71-93A6-4943-9008-32A0BFBD95DE}" srcOrd="0" destOrd="0" presId="urn:microsoft.com/office/officeart/2005/8/layout/chevron1"/>
    <dgm:cxn modelId="{8A2C14CE-E36D-447D-AE02-5F2A50C781F4}" srcId="{F1893633-E3D7-482A-9B4F-CDFD218E1B76}" destId="{B6D5CAA9-18D8-4652-8943-9897B6F0DC3C}" srcOrd="1" destOrd="0" parTransId="{84CD6F3E-2669-48B4-ACFE-40E32E70BFAC}" sibTransId="{AB08EF73-E6BD-4886-B078-C9F68501D3A7}"/>
    <dgm:cxn modelId="{4034CD05-C370-44E5-A505-111F578823E6}" type="presParOf" srcId="{88486945-AF45-4B5C-A139-74388C9DD017}" destId="{8361AC71-93A6-4943-9008-32A0BFBD95DE}" srcOrd="0" destOrd="0" presId="urn:microsoft.com/office/officeart/2005/8/layout/chevron1"/>
    <dgm:cxn modelId="{51F205FF-D782-4AB7-A494-8B685ACF3B1F}" type="presParOf" srcId="{88486945-AF45-4B5C-A139-74388C9DD017}" destId="{D22F2702-F8B2-44E4-9A99-F4DC197E1C2C}" srcOrd="1" destOrd="0" presId="urn:microsoft.com/office/officeart/2005/8/layout/chevron1"/>
    <dgm:cxn modelId="{C72EAE71-219F-4B66-8250-57D5EA1B7DDA}" type="presParOf" srcId="{88486945-AF45-4B5C-A139-74388C9DD017}" destId="{F3C1707B-7110-4FA2-976D-F3C1E1441FC4}" srcOrd="2" destOrd="0" presId="urn:microsoft.com/office/officeart/2005/8/layout/chevron1"/>
    <dgm:cxn modelId="{E355EC17-5548-45B9-916E-381EE6CF9012}" type="presParOf" srcId="{88486945-AF45-4B5C-A139-74388C9DD017}" destId="{12E744E1-3D25-4957-AE9C-759CE1E97F85}" srcOrd="3" destOrd="0" presId="urn:microsoft.com/office/officeart/2005/8/layout/chevron1"/>
    <dgm:cxn modelId="{1FCD15B3-A81E-4361-868E-D403644700BF}" type="presParOf" srcId="{88486945-AF45-4B5C-A139-74388C9DD017}" destId="{F9210141-BA5D-45E8-9F9C-DF6C47BEFB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93633-E3D7-482A-9B4F-CDFD218E1B7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84FE286-BF5D-4C55-9A22-2D6934B88EC1}">
      <dgm:prSet phldr="0"/>
      <dgm:spPr/>
      <dgm:t>
        <a:bodyPr/>
        <a:lstStyle/>
        <a:p>
          <a:pPr rtl="0">
            <a:lnSpc>
              <a:spcPct val="100000"/>
            </a:lnSpc>
          </a:pPr>
          <a:endParaRPr lang="en-US">
            <a:latin typeface="Arial"/>
            <a:cs typeface="Arial"/>
          </a:endParaRPr>
        </a:p>
      </dgm:t>
    </dgm:pt>
    <dgm:pt modelId="{3385B3C8-E1B7-40AC-8919-6FE8F5F0839F}" type="parTrans" cxnId="{A4727230-4E1D-47A3-BEFD-0B34AD3A0F60}">
      <dgm:prSet/>
      <dgm:spPr/>
    </dgm:pt>
    <dgm:pt modelId="{565975CA-FAAA-42C7-8F15-CAEFC9B1F78A}" type="sibTrans" cxnId="{A4727230-4E1D-47A3-BEFD-0B34AD3A0F60}">
      <dgm:prSet/>
      <dgm:spPr/>
    </dgm:pt>
    <dgm:pt modelId="{43D1697B-5973-433A-83ED-B1F989F27918}">
      <dgm:prSet phldr="0"/>
      <dgm:spPr/>
      <dgm:t>
        <a:bodyPr/>
        <a:lstStyle/>
        <a:p>
          <a:pPr rtl="0">
            <a:lnSpc>
              <a:spcPct val="100000"/>
            </a:lnSpc>
          </a:pPr>
          <a:endParaRPr lang="en-US">
            <a:latin typeface="Arial"/>
            <a:cs typeface="Arial"/>
          </a:endParaRPr>
        </a:p>
      </dgm:t>
    </dgm:pt>
    <dgm:pt modelId="{58CEA3CC-C71C-4233-9CEC-F0398745039D}" type="parTrans" cxnId="{E5B31B6B-5310-43EF-A941-13AFD36D51C3}">
      <dgm:prSet/>
      <dgm:spPr/>
    </dgm:pt>
    <dgm:pt modelId="{DBFE21EC-BA76-4989-94BD-DFB511BD9581}" type="sibTrans" cxnId="{E5B31B6B-5310-43EF-A941-13AFD36D51C3}">
      <dgm:prSet/>
      <dgm:spPr/>
    </dgm:pt>
    <dgm:pt modelId="{B6D5CAA9-18D8-4652-8943-9897B6F0DC3C}">
      <dgm:prSet phldr="0"/>
      <dgm:spPr/>
      <dgm:t>
        <a:bodyPr/>
        <a:lstStyle/>
        <a:p>
          <a:pPr algn="l" rtl="0">
            <a:lnSpc>
              <a:spcPct val="120000"/>
            </a:lnSpc>
          </a:pPr>
          <a:endParaRPr lang="en-US">
            <a:latin typeface="Arial"/>
            <a:cs typeface="Arial"/>
          </a:endParaRPr>
        </a:p>
      </dgm:t>
    </dgm:pt>
    <dgm:pt modelId="{84CD6F3E-2669-48B4-ACFE-40E32E70BFAC}" type="parTrans" cxnId="{8A2C14CE-E36D-447D-AE02-5F2A50C781F4}">
      <dgm:prSet/>
      <dgm:spPr/>
    </dgm:pt>
    <dgm:pt modelId="{AB08EF73-E6BD-4886-B078-C9F68501D3A7}" type="sibTrans" cxnId="{8A2C14CE-E36D-447D-AE02-5F2A50C781F4}">
      <dgm:prSet/>
      <dgm:spPr/>
    </dgm:pt>
    <dgm:pt modelId="{88486945-AF45-4B5C-A139-74388C9DD017}" type="pres">
      <dgm:prSet presAssocID="{F1893633-E3D7-482A-9B4F-CDFD218E1B76}" presName="Name0" presStyleCnt="0">
        <dgm:presLayoutVars>
          <dgm:dir/>
          <dgm:animLvl val="lvl"/>
          <dgm:resizeHandles val="exact"/>
        </dgm:presLayoutVars>
      </dgm:prSet>
      <dgm:spPr/>
    </dgm:pt>
    <dgm:pt modelId="{8361AC71-93A6-4943-9008-32A0BFBD95DE}" type="pres">
      <dgm:prSet presAssocID="{43D1697B-5973-433A-83ED-B1F989F27918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solidFill>
          <a:srgbClr val="F05BA2"/>
        </a:solidFill>
      </dgm:spPr>
    </dgm:pt>
    <dgm:pt modelId="{D22F2702-F8B2-44E4-9A99-F4DC197E1C2C}" type="pres">
      <dgm:prSet presAssocID="{DBFE21EC-BA76-4989-94BD-DFB511BD9581}" presName="parTxOnlySpace" presStyleCnt="0"/>
      <dgm:spPr/>
    </dgm:pt>
    <dgm:pt modelId="{F3C1707B-7110-4FA2-976D-F3C1E1441FC4}" type="pres">
      <dgm:prSet presAssocID="{B6D5CAA9-18D8-4652-8943-9897B6F0DC3C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solidFill>
          <a:srgbClr val="2F5496"/>
        </a:solidFill>
      </dgm:spPr>
    </dgm:pt>
    <dgm:pt modelId="{12E744E1-3D25-4957-AE9C-759CE1E97F85}" type="pres">
      <dgm:prSet presAssocID="{AB08EF73-E6BD-4886-B078-C9F68501D3A7}" presName="parTxOnlySpace" presStyleCnt="0"/>
      <dgm:spPr/>
    </dgm:pt>
    <dgm:pt modelId="{F9210141-BA5D-45E8-9F9C-DF6C47BEFB52}" type="pres">
      <dgm:prSet presAssocID="{584FE286-BF5D-4C55-9A22-2D6934B88EC1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solidFill>
          <a:srgbClr val="ED7D31"/>
        </a:solidFill>
      </dgm:spPr>
    </dgm:pt>
  </dgm:ptLst>
  <dgm:cxnLst>
    <dgm:cxn modelId="{A4727230-4E1D-47A3-BEFD-0B34AD3A0F60}" srcId="{F1893633-E3D7-482A-9B4F-CDFD218E1B76}" destId="{584FE286-BF5D-4C55-9A22-2D6934B88EC1}" srcOrd="2" destOrd="0" parTransId="{3385B3C8-E1B7-40AC-8919-6FE8F5F0839F}" sibTransId="{565975CA-FAAA-42C7-8F15-CAEFC9B1F78A}"/>
    <dgm:cxn modelId="{858F4032-15FB-4156-AA64-F86E6A4B8686}" type="presOf" srcId="{B6D5CAA9-18D8-4652-8943-9897B6F0DC3C}" destId="{F3C1707B-7110-4FA2-976D-F3C1E1441FC4}" srcOrd="0" destOrd="0" presId="urn:microsoft.com/office/officeart/2005/8/layout/chevron1"/>
    <dgm:cxn modelId="{D6C34D65-4151-4AA8-993F-029731FA365D}" type="presOf" srcId="{F1893633-E3D7-482A-9B4F-CDFD218E1B76}" destId="{88486945-AF45-4B5C-A139-74388C9DD017}" srcOrd="0" destOrd="0" presId="urn:microsoft.com/office/officeart/2005/8/layout/chevron1"/>
    <dgm:cxn modelId="{E5B31B6B-5310-43EF-A941-13AFD36D51C3}" srcId="{F1893633-E3D7-482A-9B4F-CDFD218E1B76}" destId="{43D1697B-5973-433A-83ED-B1F989F27918}" srcOrd="0" destOrd="0" parTransId="{58CEA3CC-C71C-4233-9CEC-F0398745039D}" sibTransId="{DBFE21EC-BA76-4989-94BD-DFB511BD9581}"/>
    <dgm:cxn modelId="{6D731C51-AAFA-48C3-AEA9-201B47D763D6}" type="presOf" srcId="{584FE286-BF5D-4C55-9A22-2D6934B88EC1}" destId="{F9210141-BA5D-45E8-9F9C-DF6C47BEFB52}" srcOrd="0" destOrd="0" presId="urn:microsoft.com/office/officeart/2005/8/layout/chevron1"/>
    <dgm:cxn modelId="{104AB6A3-5537-4FB9-A4D4-FEF562C730D2}" type="presOf" srcId="{43D1697B-5973-433A-83ED-B1F989F27918}" destId="{8361AC71-93A6-4943-9008-32A0BFBD95DE}" srcOrd="0" destOrd="0" presId="urn:microsoft.com/office/officeart/2005/8/layout/chevron1"/>
    <dgm:cxn modelId="{8A2C14CE-E36D-447D-AE02-5F2A50C781F4}" srcId="{F1893633-E3D7-482A-9B4F-CDFD218E1B76}" destId="{B6D5CAA9-18D8-4652-8943-9897B6F0DC3C}" srcOrd="1" destOrd="0" parTransId="{84CD6F3E-2669-48B4-ACFE-40E32E70BFAC}" sibTransId="{AB08EF73-E6BD-4886-B078-C9F68501D3A7}"/>
    <dgm:cxn modelId="{4034CD05-C370-44E5-A505-111F578823E6}" type="presParOf" srcId="{88486945-AF45-4B5C-A139-74388C9DD017}" destId="{8361AC71-93A6-4943-9008-32A0BFBD95DE}" srcOrd="0" destOrd="0" presId="urn:microsoft.com/office/officeart/2005/8/layout/chevron1"/>
    <dgm:cxn modelId="{51F205FF-D782-4AB7-A494-8B685ACF3B1F}" type="presParOf" srcId="{88486945-AF45-4B5C-A139-74388C9DD017}" destId="{D22F2702-F8B2-44E4-9A99-F4DC197E1C2C}" srcOrd="1" destOrd="0" presId="urn:microsoft.com/office/officeart/2005/8/layout/chevron1"/>
    <dgm:cxn modelId="{C72EAE71-219F-4B66-8250-57D5EA1B7DDA}" type="presParOf" srcId="{88486945-AF45-4B5C-A139-74388C9DD017}" destId="{F3C1707B-7110-4FA2-976D-F3C1E1441FC4}" srcOrd="2" destOrd="0" presId="urn:microsoft.com/office/officeart/2005/8/layout/chevron1"/>
    <dgm:cxn modelId="{E355EC17-5548-45B9-916E-381EE6CF9012}" type="presParOf" srcId="{88486945-AF45-4B5C-A139-74388C9DD017}" destId="{12E744E1-3D25-4957-AE9C-759CE1E97F85}" srcOrd="3" destOrd="0" presId="urn:microsoft.com/office/officeart/2005/8/layout/chevron1"/>
    <dgm:cxn modelId="{1FCD15B3-A81E-4361-868E-D403644700BF}" type="presParOf" srcId="{88486945-AF45-4B5C-A139-74388C9DD017}" destId="{F9210141-BA5D-45E8-9F9C-DF6C47BEFB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0FF9BD-CC7A-477B-B197-BAC3E5905EC8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6A145C4-4C40-41AC-A63F-66036C866CF7}">
      <dgm:prSet phldrT="[Text]" phldr="0"/>
      <dgm:spPr/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Hong Kong – At a Glance</a:t>
          </a:r>
          <a:r>
            <a:rPr lang="en-HK" dirty="0">
              <a:latin typeface="Arial" panose="020B0604020202020204" pitchFamily="34" charset="0"/>
              <a:cs typeface="Arial" panose="020B0604020202020204" pitchFamily="34" charset="0"/>
            </a:rPr>
            <a:t>Opening Speech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B11AE-89FE-46D6-A6ED-4F6665320FB8}" type="parTrans" cxnId="{4B3E6FB9-4A64-4196-BD36-32EA79CEDF9C}">
      <dgm:prSet/>
      <dgm:spPr/>
      <dgm:t>
        <a:bodyPr/>
        <a:lstStyle/>
        <a:p>
          <a:endParaRPr lang="en-HK"/>
        </a:p>
      </dgm:t>
    </dgm:pt>
    <dgm:pt modelId="{1000F046-B0F3-4ECE-9E8F-4CBBD88C6F18}" type="sibTrans" cxnId="{4B3E6FB9-4A64-4196-BD36-32EA79CEDF9C}">
      <dgm:prSet/>
      <dgm:spPr/>
      <dgm:t>
        <a:bodyPr/>
        <a:lstStyle/>
        <a:p>
          <a:endParaRPr lang="en-HK"/>
        </a:p>
      </dgm:t>
    </dgm:pt>
    <dgm:pt modelId="{A98A9C56-C4C2-4799-B476-2B41A2D91A99}">
      <dgm:prSet/>
      <dgm:spPr/>
      <dgm:t>
        <a:bodyPr/>
        <a:lstStyle/>
        <a:p>
          <a:pPr rtl="0"/>
          <a:r>
            <a:rPr lang="en-HK" dirty="0">
              <a:latin typeface="Arial" panose="020B0604020202020204" pitchFamily="34" charset="0"/>
              <a:cs typeface="Arial" panose="020B0604020202020204" pitchFamily="34" charset="0"/>
            </a:rPr>
            <a:t>Introduction of VTC &amp; MAIO</a:t>
          </a:r>
        </a:p>
      </dgm:t>
    </dgm:pt>
    <dgm:pt modelId="{A988DBDE-C092-435F-8A8B-F9BA2248D32B}" type="parTrans" cxnId="{7919343B-00F0-4E38-90BC-E4150EE7D0C5}">
      <dgm:prSet/>
      <dgm:spPr/>
      <dgm:t>
        <a:bodyPr/>
        <a:lstStyle/>
        <a:p>
          <a:endParaRPr lang="en-HK"/>
        </a:p>
      </dgm:t>
    </dgm:pt>
    <dgm:pt modelId="{FD3552D6-3DCA-4B99-B816-511067C20E32}" type="sibTrans" cxnId="{7919343B-00F0-4E38-90BC-E4150EE7D0C5}">
      <dgm:prSet/>
      <dgm:spPr/>
      <dgm:t>
        <a:bodyPr/>
        <a:lstStyle/>
        <a:p>
          <a:endParaRPr lang="en-HK"/>
        </a:p>
      </dgm:t>
    </dgm:pt>
    <dgm:pt modelId="{40897438-E5ED-4413-BBC3-9CB0D6F5870F}">
      <dgm:prSet/>
      <dgm:spPr/>
      <dgm:t>
        <a:bodyPr/>
        <a:lstStyle/>
        <a:p>
          <a:pPr rtl="0"/>
          <a:r>
            <a:rPr lang="en-HK" dirty="0">
              <a:latin typeface="Arial" panose="020B0604020202020204" pitchFamily="34" charset="0"/>
              <a:cs typeface="Arial" panose="020B0604020202020204" pitchFamily="34" charset="0"/>
            </a:rPr>
            <a:t>Introduction of SDO</a:t>
          </a:r>
        </a:p>
      </dgm:t>
    </dgm:pt>
    <dgm:pt modelId="{920B6FFE-F4D8-4706-B8C7-6249646773DE}" type="parTrans" cxnId="{90EA8EB0-354A-44B8-98B6-ED4836B4F786}">
      <dgm:prSet/>
      <dgm:spPr/>
      <dgm:t>
        <a:bodyPr/>
        <a:lstStyle/>
        <a:p>
          <a:endParaRPr lang="en-HK"/>
        </a:p>
      </dgm:t>
    </dgm:pt>
    <dgm:pt modelId="{BD44A046-D084-4197-B7E2-3A5D75848157}" type="sibTrans" cxnId="{90EA8EB0-354A-44B8-98B6-ED4836B4F786}">
      <dgm:prSet/>
      <dgm:spPr/>
      <dgm:t>
        <a:bodyPr/>
        <a:lstStyle/>
        <a:p>
          <a:endParaRPr lang="en-HK"/>
        </a:p>
      </dgm:t>
    </dgm:pt>
    <dgm:pt modelId="{876CD8F7-2E1C-49E9-A64D-4F7BB4477059}">
      <dgm:prSet/>
      <dgm:spPr/>
      <dgm:t>
        <a:bodyPr/>
        <a:lstStyle/>
        <a:p>
          <a:pPr rtl="0"/>
          <a:r>
            <a:rPr lang="en-HK" dirty="0">
              <a:latin typeface="Arial" panose="020B0604020202020204" pitchFamily="34" charset="0"/>
              <a:cs typeface="Arial" panose="020B0604020202020204" pitchFamily="34" charset="0"/>
            </a:rPr>
            <a:t>Talk on Anti-drugs</a:t>
          </a:r>
        </a:p>
      </dgm:t>
    </dgm:pt>
    <dgm:pt modelId="{D4382451-7307-46C2-B4B5-D0CC10CFEAE4}" type="parTrans" cxnId="{D377D264-3C1C-4D42-9B4B-69993CB608DC}">
      <dgm:prSet/>
      <dgm:spPr/>
      <dgm:t>
        <a:bodyPr/>
        <a:lstStyle/>
        <a:p>
          <a:endParaRPr lang="en-HK"/>
        </a:p>
      </dgm:t>
    </dgm:pt>
    <dgm:pt modelId="{7AE6F55A-154A-4638-941F-3A0039BF1839}" type="sibTrans" cxnId="{D377D264-3C1C-4D42-9B4B-69993CB608DC}">
      <dgm:prSet/>
      <dgm:spPr/>
      <dgm:t>
        <a:bodyPr/>
        <a:lstStyle/>
        <a:p>
          <a:endParaRPr lang="en-HK"/>
        </a:p>
      </dgm:t>
    </dgm:pt>
    <dgm:pt modelId="{92A386C4-4DA4-46BB-B861-EA634DA97B29}">
      <dgm:prSet/>
      <dgm:spPr/>
      <dgm:t>
        <a:bodyPr/>
        <a:lstStyle/>
        <a:p>
          <a:pPr rtl="0"/>
          <a:r>
            <a:rPr lang="en-HK" dirty="0">
              <a:latin typeface="Arial" panose="020B0604020202020204" pitchFamily="34" charset="0"/>
              <a:cs typeface="Arial" panose="020B0604020202020204" pitchFamily="34" charset="0"/>
            </a:rPr>
            <a:t>Talk on Anti-fraud</a:t>
          </a:r>
        </a:p>
      </dgm:t>
    </dgm:pt>
    <dgm:pt modelId="{58CB86C4-B099-484A-9555-E8286E239782}" type="parTrans" cxnId="{1089FCF1-F290-4745-A05E-1DC25D1CDD2D}">
      <dgm:prSet/>
      <dgm:spPr/>
      <dgm:t>
        <a:bodyPr/>
        <a:lstStyle/>
        <a:p>
          <a:endParaRPr lang="en-HK"/>
        </a:p>
      </dgm:t>
    </dgm:pt>
    <dgm:pt modelId="{EE811989-DBDF-4BB3-A7DB-73A442D631CA}" type="sibTrans" cxnId="{1089FCF1-F290-4745-A05E-1DC25D1CDD2D}">
      <dgm:prSet/>
      <dgm:spPr/>
      <dgm:t>
        <a:bodyPr/>
        <a:lstStyle/>
        <a:p>
          <a:endParaRPr lang="en-HK"/>
        </a:p>
      </dgm:t>
    </dgm:pt>
    <dgm:pt modelId="{B95BC467-D45F-424E-8F80-C56C2894D53A}">
      <dgm:prSet/>
      <dgm:spPr/>
      <dgm:t>
        <a:bodyPr/>
        <a:lstStyle/>
        <a:p>
          <a:pPr rtl="0"/>
          <a:r>
            <a:rPr lang="en-HK" dirty="0">
              <a:latin typeface="Arial" panose="020B0604020202020204" pitchFamily="34" charset="0"/>
              <a:cs typeface="Arial" panose="020B0604020202020204" pitchFamily="34" charset="0"/>
            </a:rPr>
            <a:t>Academic Briefing</a:t>
          </a:r>
        </a:p>
      </dgm:t>
    </dgm:pt>
    <dgm:pt modelId="{9DC0B3E6-A3CF-466B-9C14-5295149CA954}" type="parTrans" cxnId="{5609BC70-002F-44DC-9F20-F01E445D8778}">
      <dgm:prSet/>
      <dgm:spPr/>
      <dgm:t>
        <a:bodyPr/>
        <a:lstStyle/>
        <a:p>
          <a:endParaRPr lang="en-HK"/>
        </a:p>
      </dgm:t>
    </dgm:pt>
    <dgm:pt modelId="{D7D39B0D-6E97-4E97-9B3C-41965A7CCE14}" type="sibTrans" cxnId="{5609BC70-002F-44DC-9F20-F01E445D8778}">
      <dgm:prSet/>
      <dgm:spPr/>
      <dgm:t>
        <a:bodyPr/>
        <a:lstStyle/>
        <a:p>
          <a:endParaRPr lang="en-HK"/>
        </a:p>
      </dgm:t>
    </dgm:pt>
    <dgm:pt modelId="{C837006B-CA3D-4B76-89E8-8FC8F16F8FAF}">
      <dgm:prSet/>
      <dgm:spPr/>
      <dgm:t>
        <a:bodyPr/>
        <a:lstStyle/>
        <a:p>
          <a:pPr rtl="0"/>
          <a:r>
            <a:rPr lang="en-HK" dirty="0">
              <a:latin typeface="Arial" panose="020B0604020202020204" pitchFamily="34" charset="0"/>
              <a:cs typeface="Arial" panose="020B0604020202020204" pitchFamily="34" charset="0"/>
            </a:rPr>
            <a:t>Living in HK</a:t>
          </a:r>
        </a:p>
      </dgm:t>
    </dgm:pt>
    <dgm:pt modelId="{DD73DBE7-2F6A-4754-80D8-03C05246CF53}" type="parTrans" cxnId="{95E6338B-5F91-4240-AF08-8412E6C8554C}">
      <dgm:prSet/>
      <dgm:spPr/>
      <dgm:t>
        <a:bodyPr/>
        <a:lstStyle/>
        <a:p>
          <a:endParaRPr lang="en-HK"/>
        </a:p>
      </dgm:t>
    </dgm:pt>
    <dgm:pt modelId="{B87790B6-C156-4EDB-B75B-7F5DD9BF043D}" type="sibTrans" cxnId="{95E6338B-5F91-4240-AF08-8412E6C8554C}">
      <dgm:prSet/>
      <dgm:spPr/>
      <dgm:t>
        <a:bodyPr/>
        <a:lstStyle/>
        <a:p>
          <a:endParaRPr lang="en-HK"/>
        </a:p>
      </dgm:t>
    </dgm:pt>
    <dgm:pt modelId="{FE319A9F-5F06-40D8-A29C-9B83A4D24F1C}">
      <dgm:prSet/>
      <dgm:spPr/>
      <dgm:t>
        <a:bodyPr/>
        <a:lstStyle/>
        <a:p>
          <a:pPr rtl="0"/>
          <a:r>
            <a:rPr lang="en-HK" dirty="0">
              <a:latin typeface="Arial" panose="020B0604020202020204" pitchFamily="34" charset="0"/>
              <a:cs typeface="Arial" panose="020B0604020202020204" pitchFamily="34" charset="0"/>
            </a:rPr>
            <a:t>Q&amp;A</a:t>
          </a:r>
        </a:p>
      </dgm:t>
    </dgm:pt>
    <dgm:pt modelId="{40D59556-07D3-4F34-B063-0BA12304692C}" type="parTrans" cxnId="{99813759-A1A7-4B0C-8DED-CCACAAAB876E}">
      <dgm:prSet/>
      <dgm:spPr/>
      <dgm:t>
        <a:bodyPr/>
        <a:lstStyle/>
        <a:p>
          <a:endParaRPr lang="en-HK"/>
        </a:p>
      </dgm:t>
    </dgm:pt>
    <dgm:pt modelId="{7A1B4618-B105-4AD0-A359-8D6DD37291A8}" type="sibTrans" cxnId="{99813759-A1A7-4B0C-8DED-CCACAAAB876E}">
      <dgm:prSet/>
      <dgm:spPr/>
      <dgm:t>
        <a:bodyPr/>
        <a:lstStyle/>
        <a:p>
          <a:endParaRPr lang="en-HK"/>
        </a:p>
      </dgm:t>
    </dgm:pt>
    <dgm:pt modelId="{7971C2BC-4B34-4D65-9E17-30D24B6778EF}" type="pres">
      <dgm:prSet presAssocID="{C30FF9BD-CC7A-477B-B197-BAC3E5905EC8}" presName="linear" presStyleCnt="0">
        <dgm:presLayoutVars>
          <dgm:animLvl val="lvl"/>
          <dgm:resizeHandles val="exact"/>
        </dgm:presLayoutVars>
      </dgm:prSet>
      <dgm:spPr/>
    </dgm:pt>
    <dgm:pt modelId="{C8813D76-4B40-4149-91EB-E50C886FD521}" type="pres">
      <dgm:prSet presAssocID="{86A145C4-4C40-41AC-A63F-66036C866CF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14D44DF-D1F7-447C-8E7E-CDCB7B170E31}" type="pres">
      <dgm:prSet presAssocID="{1000F046-B0F3-4ECE-9E8F-4CBBD88C6F18}" presName="spacer" presStyleCnt="0"/>
      <dgm:spPr/>
    </dgm:pt>
    <dgm:pt modelId="{87E34DAC-06AD-48F7-9EF0-D2E9A920A9EF}" type="pres">
      <dgm:prSet presAssocID="{A98A9C56-C4C2-4799-B476-2B41A2D91A9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AEB2000-1392-43E3-8248-5B7C866C1E58}" type="pres">
      <dgm:prSet presAssocID="{FD3552D6-3DCA-4B99-B816-511067C20E32}" presName="spacer" presStyleCnt="0"/>
      <dgm:spPr/>
    </dgm:pt>
    <dgm:pt modelId="{EC68A867-004B-4309-876C-840A8B81AA77}" type="pres">
      <dgm:prSet presAssocID="{40897438-E5ED-4413-BBC3-9CB0D6F5870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908D582-A637-4D39-B87A-FA076B19A198}" type="pres">
      <dgm:prSet presAssocID="{BD44A046-D084-4197-B7E2-3A5D75848157}" presName="spacer" presStyleCnt="0"/>
      <dgm:spPr/>
    </dgm:pt>
    <dgm:pt modelId="{23556BC9-A4D8-4D08-9CB8-C0085C325C95}" type="pres">
      <dgm:prSet presAssocID="{876CD8F7-2E1C-49E9-A64D-4F7BB447705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AA10D99-77BC-4E98-B1DE-1D5C2E8F1A06}" type="pres">
      <dgm:prSet presAssocID="{7AE6F55A-154A-4638-941F-3A0039BF1839}" presName="spacer" presStyleCnt="0"/>
      <dgm:spPr/>
    </dgm:pt>
    <dgm:pt modelId="{024AD33A-3C34-4228-8886-9DFB6830F0CC}" type="pres">
      <dgm:prSet presAssocID="{92A386C4-4DA4-46BB-B861-EA634DA97B2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E2E3921-33E1-48D5-91B8-A3C56FFF92A9}" type="pres">
      <dgm:prSet presAssocID="{EE811989-DBDF-4BB3-A7DB-73A442D631CA}" presName="spacer" presStyleCnt="0"/>
      <dgm:spPr/>
    </dgm:pt>
    <dgm:pt modelId="{F4F9D81A-FBC6-4585-8833-683E705D60B0}" type="pres">
      <dgm:prSet presAssocID="{B95BC467-D45F-424E-8F80-C56C2894D53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B9B62DB-8322-4496-B3A3-993AEB395B77}" type="pres">
      <dgm:prSet presAssocID="{D7D39B0D-6E97-4E97-9B3C-41965A7CCE14}" presName="spacer" presStyleCnt="0"/>
      <dgm:spPr/>
    </dgm:pt>
    <dgm:pt modelId="{8C287CFF-D5B0-47B5-B2BE-1BBFBDECF4B1}" type="pres">
      <dgm:prSet presAssocID="{C837006B-CA3D-4B76-89E8-8FC8F16F8FA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3530E14-63CC-4944-A75D-E691951C2836}" type="pres">
      <dgm:prSet presAssocID="{B87790B6-C156-4EDB-B75B-7F5DD9BF043D}" presName="spacer" presStyleCnt="0"/>
      <dgm:spPr/>
    </dgm:pt>
    <dgm:pt modelId="{2116DD70-68B4-46CD-B586-B82ACCE83A71}" type="pres">
      <dgm:prSet presAssocID="{FE319A9F-5F06-40D8-A29C-9B83A4D24F1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FC2B11C-1E7E-4405-B49B-D9B9379A80BB}" type="presOf" srcId="{FE319A9F-5F06-40D8-A29C-9B83A4D24F1C}" destId="{2116DD70-68B4-46CD-B586-B82ACCE83A71}" srcOrd="0" destOrd="0" presId="urn:microsoft.com/office/officeart/2005/8/layout/vList2"/>
    <dgm:cxn modelId="{C2209F2E-CCE1-4E28-A247-9DBC4634730E}" type="presOf" srcId="{40897438-E5ED-4413-BBC3-9CB0D6F5870F}" destId="{EC68A867-004B-4309-876C-840A8B81AA77}" srcOrd="0" destOrd="0" presId="urn:microsoft.com/office/officeart/2005/8/layout/vList2"/>
    <dgm:cxn modelId="{7919343B-00F0-4E38-90BC-E4150EE7D0C5}" srcId="{C30FF9BD-CC7A-477B-B197-BAC3E5905EC8}" destId="{A98A9C56-C4C2-4799-B476-2B41A2D91A99}" srcOrd="1" destOrd="0" parTransId="{A988DBDE-C092-435F-8A8B-F9BA2248D32B}" sibTransId="{FD3552D6-3DCA-4B99-B816-511067C20E32}"/>
    <dgm:cxn modelId="{D377D264-3C1C-4D42-9B4B-69993CB608DC}" srcId="{C30FF9BD-CC7A-477B-B197-BAC3E5905EC8}" destId="{876CD8F7-2E1C-49E9-A64D-4F7BB4477059}" srcOrd="3" destOrd="0" parTransId="{D4382451-7307-46C2-B4B5-D0CC10CFEAE4}" sibTransId="{7AE6F55A-154A-4638-941F-3A0039BF1839}"/>
    <dgm:cxn modelId="{FB9F0B6A-504E-4BA3-A7C3-3BA6167DDEED}" type="presOf" srcId="{92A386C4-4DA4-46BB-B861-EA634DA97B29}" destId="{024AD33A-3C34-4228-8886-9DFB6830F0CC}" srcOrd="0" destOrd="0" presId="urn:microsoft.com/office/officeart/2005/8/layout/vList2"/>
    <dgm:cxn modelId="{3BA8F56B-A00C-4662-B26E-C3F18DEDA6DD}" type="presOf" srcId="{A98A9C56-C4C2-4799-B476-2B41A2D91A99}" destId="{87E34DAC-06AD-48F7-9EF0-D2E9A920A9EF}" srcOrd="0" destOrd="0" presId="urn:microsoft.com/office/officeart/2005/8/layout/vList2"/>
    <dgm:cxn modelId="{5609BC70-002F-44DC-9F20-F01E445D8778}" srcId="{C30FF9BD-CC7A-477B-B197-BAC3E5905EC8}" destId="{B95BC467-D45F-424E-8F80-C56C2894D53A}" srcOrd="5" destOrd="0" parTransId="{9DC0B3E6-A3CF-466B-9C14-5295149CA954}" sibTransId="{D7D39B0D-6E97-4E97-9B3C-41965A7CCE14}"/>
    <dgm:cxn modelId="{99813759-A1A7-4B0C-8DED-CCACAAAB876E}" srcId="{C30FF9BD-CC7A-477B-B197-BAC3E5905EC8}" destId="{FE319A9F-5F06-40D8-A29C-9B83A4D24F1C}" srcOrd="7" destOrd="0" parTransId="{40D59556-07D3-4F34-B063-0BA12304692C}" sibTransId="{7A1B4618-B105-4AD0-A359-8D6DD37291A8}"/>
    <dgm:cxn modelId="{95E6338B-5F91-4240-AF08-8412E6C8554C}" srcId="{C30FF9BD-CC7A-477B-B197-BAC3E5905EC8}" destId="{C837006B-CA3D-4B76-89E8-8FC8F16F8FAF}" srcOrd="6" destOrd="0" parTransId="{DD73DBE7-2F6A-4754-80D8-03C05246CF53}" sibTransId="{B87790B6-C156-4EDB-B75B-7F5DD9BF043D}"/>
    <dgm:cxn modelId="{99FAA69E-A42E-4891-8F1D-F4638281BE00}" type="presOf" srcId="{C30FF9BD-CC7A-477B-B197-BAC3E5905EC8}" destId="{7971C2BC-4B34-4D65-9E17-30D24B6778EF}" srcOrd="0" destOrd="0" presId="urn:microsoft.com/office/officeart/2005/8/layout/vList2"/>
    <dgm:cxn modelId="{90EA8EB0-354A-44B8-98B6-ED4836B4F786}" srcId="{C30FF9BD-CC7A-477B-B197-BAC3E5905EC8}" destId="{40897438-E5ED-4413-BBC3-9CB0D6F5870F}" srcOrd="2" destOrd="0" parTransId="{920B6FFE-F4D8-4706-B8C7-6249646773DE}" sibTransId="{BD44A046-D084-4197-B7E2-3A5D75848157}"/>
    <dgm:cxn modelId="{BFBC4CB1-D717-474B-9817-7FF1A1783D38}" type="presOf" srcId="{B95BC467-D45F-424E-8F80-C56C2894D53A}" destId="{F4F9D81A-FBC6-4585-8833-683E705D60B0}" srcOrd="0" destOrd="0" presId="urn:microsoft.com/office/officeart/2005/8/layout/vList2"/>
    <dgm:cxn modelId="{4B3E6FB9-4A64-4196-BD36-32EA79CEDF9C}" srcId="{C30FF9BD-CC7A-477B-B197-BAC3E5905EC8}" destId="{86A145C4-4C40-41AC-A63F-66036C866CF7}" srcOrd="0" destOrd="0" parTransId="{349B11AE-89FE-46D6-A6ED-4F6665320FB8}" sibTransId="{1000F046-B0F3-4ECE-9E8F-4CBBD88C6F18}"/>
    <dgm:cxn modelId="{47CCF9C4-3C82-4CA6-A6BB-3EAA6446F478}" type="presOf" srcId="{C837006B-CA3D-4B76-89E8-8FC8F16F8FAF}" destId="{8C287CFF-D5B0-47B5-B2BE-1BBFBDECF4B1}" srcOrd="0" destOrd="0" presId="urn:microsoft.com/office/officeart/2005/8/layout/vList2"/>
    <dgm:cxn modelId="{48B317CB-6082-476B-9799-2E79B6F2DAFD}" type="presOf" srcId="{876CD8F7-2E1C-49E9-A64D-4F7BB4477059}" destId="{23556BC9-A4D8-4D08-9CB8-C0085C325C95}" srcOrd="0" destOrd="0" presId="urn:microsoft.com/office/officeart/2005/8/layout/vList2"/>
    <dgm:cxn modelId="{D1EB78CD-1C40-4289-A147-2F465FB8F9DA}" type="presOf" srcId="{86A145C4-4C40-41AC-A63F-66036C866CF7}" destId="{C8813D76-4B40-4149-91EB-E50C886FD521}" srcOrd="0" destOrd="0" presId="urn:microsoft.com/office/officeart/2005/8/layout/vList2"/>
    <dgm:cxn modelId="{1089FCF1-F290-4745-A05E-1DC25D1CDD2D}" srcId="{C30FF9BD-CC7A-477B-B197-BAC3E5905EC8}" destId="{92A386C4-4DA4-46BB-B861-EA634DA97B29}" srcOrd="4" destOrd="0" parTransId="{58CB86C4-B099-484A-9555-E8286E239782}" sibTransId="{EE811989-DBDF-4BB3-A7DB-73A442D631CA}"/>
    <dgm:cxn modelId="{9266C08B-DF67-414F-8E6B-6EEB99CE137A}" type="presParOf" srcId="{7971C2BC-4B34-4D65-9E17-30D24B6778EF}" destId="{C8813D76-4B40-4149-91EB-E50C886FD521}" srcOrd="0" destOrd="0" presId="urn:microsoft.com/office/officeart/2005/8/layout/vList2"/>
    <dgm:cxn modelId="{7921BF28-97EE-48D6-8FCB-857D02754CB9}" type="presParOf" srcId="{7971C2BC-4B34-4D65-9E17-30D24B6778EF}" destId="{E14D44DF-D1F7-447C-8E7E-CDCB7B170E31}" srcOrd="1" destOrd="0" presId="urn:microsoft.com/office/officeart/2005/8/layout/vList2"/>
    <dgm:cxn modelId="{6A303884-47C3-44DC-82C0-80AA81C50015}" type="presParOf" srcId="{7971C2BC-4B34-4D65-9E17-30D24B6778EF}" destId="{87E34DAC-06AD-48F7-9EF0-D2E9A920A9EF}" srcOrd="2" destOrd="0" presId="urn:microsoft.com/office/officeart/2005/8/layout/vList2"/>
    <dgm:cxn modelId="{83743137-3EAE-4315-9BD2-00E4785121DB}" type="presParOf" srcId="{7971C2BC-4B34-4D65-9E17-30D24B6778EF}" destId="{8AEB2000-1392-43E3-8248-5B7C866C1E58}" srcOrd="3" destOrd="0" presId="urn:microsoft.com/office/officeart/2005/8/layout/vList2"/>
    <dgm:cxn modelId="{13CCF74D-0AB6-4CB9-A64A-E1741A64A893}" type="presParOf" srcId="{7971C2BC-4B34-4D65-9E17-30D24B6778EF}" destId="{EC68A867-004B-4309-876C-840A8B81AA77}" srcOrd="4" destOrd="0" presId="urn:microsoft.com/office/officeart/2005/8/layout/vList2"/>
    <dgm:cxn modelId="{B5288827-6ABA-43CD-9CDB-DACA907C94C0}" type="presParOf" srcId="{7971C2BC-4B34-4D65-9E17-30D24B6778EF}" destId="{9908D582-A637-4D39-B87A-FA076B19A198}" srcOrd="5" destOrd="0" presId="urn:microsoft.com/office/officeart/2005/8/layout/vList2"/>
    <dgm:cxn modelId="{BBDDC432-8929-4173-A35E-02220C7BF9A9}" type="presParOf" srcId="{7971C2BC-4B34-4D65-9E17-30D24B6778EF}" destId="{23556BC9-A4D8-4D08-9CB8-C0085C325C95}" srcOrd="6" destOrd="0" presId="urn:microsoft.com/office/officeart/2005/8/layout/vList2"/>
    <dgm:cxn modelId="{07C822AC-4A3F-4A83-9B66-D0900BF00404}" type="presParOf" srcId="{7971C2BC-4B34-4D65-9E17-30D24B6778EF}" destId="{CAA10D99-77BC-4E98-B1DE-1D5C2E8F1A06}" srcOrd="7" destOrd="0" presId="urn:microsoft.com/office/officeart/2005/8/layout/vList2"/>
    <dgm:cxn modelId="{681610C6-D9B4-41AE-B84A-59DCE252B748}" type="presParOf" srcId="{7971C2BC-4B34-4D65-9E17-30D24B6778EF}" destId="{024AD33A-3C34-4228-8886-9DFB6830F0CC}" srcOrd="8" destOrd="0" presId="urn:microsoft.com/office/officeart/2005/8/layout/vList2"/>
    <dgm:cxn modelId="{065BBDCB-96AA-412B-98C6-FC00B3475A1C}" type="presParOf" srcId="{7971C2BC-4B34-4D65-9E17-30D24B6778EF}" destId="{1E2E3921-33E1-48D5-91B8-A3C56FFF92A9}" srcOrd="9" destOrd="0" presId="urn:microsoft.com/office/officeart/2005/8/layout/vList2"/>
    <dgm:cxn modelId="{2C6DCA43-A5B7-4B2F-9126-7DCEBA1E9D1C}" type="presParOf" srcId="{7971C2BC-4B34-4D65-9E17-30D24B6778EF}" destId="{F4F9D81A-FBC6-4585-8833-683E705D60B0}" srcOrd="10" destOrd="0" presId="urn:microsoft.com/office/officeart/2005/8/layout/vList2"/>
    <dgm:cxn modelId="{F5701A29-CF1B-4B56-B9F7-5FE62C578A30}" type="presParOf" srcId="{7971C2BC-4B34-4D65-9E17-30D24B6778EF}" destId="{7B9B62DB-8322-4496-B3A3-993AEB395B77}" srcOrd="11" destOrd="0" presId="urn:microsoft.com/office/officeart/2005/8/layout/vList2"/>
    <dgm:cxn modelId="{9A3D45B3-83D4-4669-9BFD-4BA2B591FC4E}" type="presParOf" srcId="{7971C2BC-4B34-4D65-9E17-30D24B6778EF}" destId="{8C287CFF-D5B0-47B5-B2BE-1BBFBDECF4B1}" srcOrd="12" destOrd="0" presId="urn:microsoft.com/office/officeart/2005/8/layout/vList2"/>
    <dgm:cxn modelId="{298ADCB7-0A48-49B0-9DA9-6DAA915B5B58}" type="presParOf" srcId="{7971C2BC-4B34-4D65-9E17-30D24B6778EF}" destId="{23530E14-63CC-4944-A75D-E691951C2836}" srcOrd="13" destOrd="0" presId="urn:microsoft.com/office/officeart/2005/8/layout/vList2"/>
    <dgm:cxn modelId="{D5AEE6C4-7AC9-4DE4-A7E0-D41FB9F6FD77}" type="presParOf" srcId="{7971C2BC-4B34-4D65-9E17-30D24B6778EF}" destId="{2116DD70-68B4-46CD-B586-B82ACCE83A7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1AC71-93A6-4943-9008-32A0BFBD95DE}">
      <dsp:nvSpPr>
        <dsp:cNvPr id="0" name=""/>
        <dsp:cNvSpPr/>
      </dsp:nvSpPr>
      <dsp:spPr>
        <a:xfrm>
          <a:off x="0" y="1035676"/>
          <a:ext cx="1222159" cy="488863"/>
        </a:xfrm>
        <a:prstGeom prst="chevron">
          <a:avLst/>
        </a:prstGeom>
        <a:solidFill>
          <a:srgbClr val="F05B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Arial"/>
            <a:cs typeface="Arial"/>
          </a:endParaRPr>
        </a:p>
      </dsp:txBody>
      <dsp:txXfrm>
        <a:off x="244432" y="1035676"/>
        <a:ext cx="733296" cy="488863"/>
      </dsp:txXfrm>
    </dsp:sp>
    <dsp:sp modelId="{F3C1707B-7110-4FA2-976D-F3C1E1441FC4}">
      <dsp:nvSpPr>
        <dsp:cNvPr id="0" name=""/>
        <dsp:cNvSpPr/>
      </dsp:nvSpPr>
      <dsp:spPr>
        <a:xfrm>
          <a:off x="1060939" y="1013550"/>
          <a:ext cx="1222159" cy="488863"/>
        </a:xfrm>
        <a:prstGeom prst="chevron">
          <a:avLst/>
        </a:prstGeom>
        <a:solidFill>
          <a:srgbClr val="2F54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l" defTabSz="1155700" rtl="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Arial"/>
            <a:cs typeface="Arial"/>
          </a:endParaRPr>
        </a:p>
      </dsp:txBody>
      <dsp:txXfrm>
        <a:off x="1305371" y="1013550"/>
        <a:ext cx="733296" cy="488863"/>
      </dsp:txXfrm>
    </dsp:sp>
    <dsp:sp modelId="{F9210141-BA5D-45E8-9F9C-DF6C47BEFB52}">
      <dsp:nvSpPr>
        <dsp:cNvPr id="0" name=""/>
        <dsp:cNvSpPr/>
      </dsp:nvSpPr>
      <dsp:spPr>
        <a:xfrm>
          <a:off x="2200979" y="1013550"/>
          <a:ext cx="1222159" cy="488863"/>
        </a:xfrm>
        <a:prstGeom prst="chevron">
          <a:avLst/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latin typeface="Arial"/>
            <a:cs typeface="Arial"/>
          </a:endParaRPr>
        </a:p>
      </dsp:txBody>
      <dsp:txXfrm>
        <a:off x="2445411" y="1013550"/>
        <a:ext cx="733296" cy="488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1AC71-93A6-4943-9008-32A0BFBD95DE}">
      <dsp:nvSpPr>
        <dsp:cNvPr id="0" name=""/>
        <dsp:cNvSpPr/>
      </dsp:nvSpPr>
      <dsp:spPr>
        <a:xfrm>
          <a:off x="310" y="630001"/>
          <a:ext cx="377951" cy="151180"/>
        </a:xfrm>
        <a:prstGeom prst="chevron">
          <a:avLst/>
        </a:prstGeom>
        <a:solidFill>
          <a:srgbClr val="F05B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Arial"/>
            <a:cs typeface="Arial"/>
          </a:endParaRPr>
        </a:p>
      </dsp:txBody>
      <dsp:txXfrm>
        <a:off x="75900" y="630001"/>
        <a:ext cx="226771" cy="151180"/>
      </dsp:txXfrm>
    </dsp:sp>
    <dsp:sp modelId="{F3C1707B-7110-4FA2-976D-F3C1E1441FC4}">
      <dsp:nvSpPr>
        <dsp:cNvPr id="0" name=""/>
        <dsp:cNvSpPr/>
      </dsp:nvSpPr>
      <dsp:spPr>
        <a:xfrm>
          <a:off x="340466" y="630001"/>
          <a:ext cx="377951" cy="151180"/>
        </a:xfrm>
        <a:prstGeom prst="chevron">
          <a:avLst/>
        </a:prstGeom>
        <a:solidFill>
          <a:srgbClr val="2F54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l" defTabSz="355600" rtl="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Arial"/>
            <a:cs typeface="Arial"/>
          </a:endParaRPr>
        </a:p>
      </dsp:txBody>
      <dsp:txXfrm>
        <a:off x="416056" y="630001"/>
        <a:ext cx="226771" cy="151180"/>
      </dsp:txXfrm>
    </dsp:sp>
    <dsp:sp modelId="{F9210141-BA5D-45E8-9F9C-DF6C47BEFB52}">
      <dsp:nvSpPr>
        <dsp:cNvPr id="0" name=""/>
        <dsp:cNvSpPr/>
      </dsp:nvSpPr>
      <dsp:spPr>
        <a:xfrm>
          <a:off x="680622" y="630001"/>
          <a:ext cx="377951" cy="151180"/>
        </a:xfrm>
        <a:prstGeom prst="chevron">
          <a:avLst/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Arial"/>
            <a:cs typeface="Arial"/>
          </a:endParaRPr>
        </a:p>
      </dsp:txBody>
      <dsp:txXfrm>
        <a:off x="756212" y="630001"/>
        <a:ext cx="226771" cy="151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13D76-4B40-4149-91EB-E50C886FD521}">
      <dsp:nvSpPr>
        <dsp:cNvPr id="0" name=""/>
        <dsp:cNvSpPr/>
      </dsp:nvSpPr>
      <dsp:spPr>
        <a:xfrm>
          <a:off x="0" y="101922"/>
          <a:ext cx="6898622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Hong Kong – At a Glance</a:t>
          </a:r>
          <a:r>
            <a:rPr lang="en-HK" sz="2300" kern="1200" dirty="0">
              <a:latin typeface="Arial" panose="020B0604020202020204" pitchFamily="34" charset="0"/>
              <a:cs typeface="Arial" panose="020B0604020202020204" pitchFamily="34" charset="0"/>
            </a:rPr>
            <a:t>Opening Speech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73" y="128195"/>
        <a:ext cx="6846076" cy="485654"/>
      </dsp:txXfrm>
    </dsp:sp>
    <dsp:sp modelId="{87E34DAC-06AD-48F7-9EF0-D2E9A920A9EF}">
      <dsp:nvSpPr>
        <dsp:cNvPr id="0" name=""/>
        <dsp:cNvSpPr/>
      </dsp:nvSpPr>
      <dsp:spPr>
        <a:xfrm>
          <a:off x="0" y="706362"/>
          <a:ext cx="6898622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300" kern="1200" dirty="0">
              <a:latin typeface="Arial" panose="020B0604020202020204" pitchFamily="34" charset="0"/>
              <a:cs typeface="Arial" panose="020B0604020202020204" pitchFamily="34" charset="0"/>
            </a:rPr>
            <a:t>Introduction of VTC &amp; MAIO</a:t>
          </a:r>
        </a:p>
      </dsp:txBody>
      <dsp:txXfrm>
        <a:off x="26273" y="732635"/>
        <a:ext cx="6846076" cy="485654"/>
      </dsp:txXfrm>
    </dsp:sp>
    <dsp:sp modelId="{EC68A867-004B-4309-876C-840A8B81AA77}">
      <dsp:nvSpPr>
        <dsp:cNvPr id="0" name=""/>
        <dsp:cNvSpPr/>
      </dsp:nvSpPr>
      <dsp:spPr>
        <a:xfrm>
          <a:off x="0" y="1310802"/>
          <a:ext cx="6898622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300" kern="1200" dirty="0">
              <a:latin typeface="Arial" panose="020B0604020202020204" pitchFamily="34" charset="0"/>
              <a:cs typeface="Arial" panose="020B0604020202020204" pitchFamily="34" charset="0"/>
            </a:rPr>
            <a:t>Introduction of SDO</a:t>
          </a:r>
        </a:p>
      </dsp:txBody>
      <dsp:txXfrm>
        <a:off x="26273" y="1337075"/>
        <a:ext cx="6846076" cy="485654"/>
      </dsp:txXfrm>
    </dsp:sp>
    <dsp:sp modelId="{23556BC9-A4D8-4D08-9CB8-C0085C325C95}">
      <dsp:nvSpPr>
        <dsp:cNvPr id="0" name=""/>
        <dsp:cNvSpPr/>
      </dsp:nvSpPr>
      <dsp:spPr>
        <a:xfrm>
          <a:off x="0" y="1915242"/>
          <a:ext cx="6898622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300" kern="1200" dirty="0">
              <a:latin typeface="Arial" panose="020B0604020202020204" pitchFamily="34" charset="0"/>
              <a:cs typeface="Arial" panose="020B0604020202020204" pitchFamily="34" charset="0"/>
            </a:rPr>
            <a:t>Talk on Anti-drugs</a:t>
          </a:r>
        </a:p>
      </dsp:txBody>
      <dsp:txXfrm>
        <a:off x="26273" y="1941515"/>
        <a:ext cx="6846076" cy="485654"/>
      </dsp:txXfrm>
    </dsp:sp>
    <dsp:sp modelId="{024AD33A-3C34-4228-8886-9DFB6830F0CC}">
      <dsp:nvSpPr>
        <dsp:cNvPr id="0" name=""/>
        <dsp:cNvSpPr/>
      </dsp:nvSpPr>
      <dsp:spPr>
        <a:xfrm>
          <a:off x="0" y="2519682"/>
          <a:ext cx="6898622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300" kern="1200" dirty="0">
              <a:latin typeface="Arial" panose="020B0604020202020204" pitchFamily="34" charset="0"/>
              <a:cs typeface="Arial" panose="020B0604020202020204" pitchFamily="34" charset="0"/>
            </a:rPr>
            <a:t>Talk on Anti-fraud</a:t>
          </a:r>
        </a:p>
      </dsp:txBody>
      <dsp:txXfrm>
        <a:off x="26273" y="2545955"/>
        <a:ext cx="6846076" cy="485654"/>
      </dsp:txXfrm>
    </dsp:sp>
    <dsp:sp modelId="{F4F9D81A-FBC6-4585-8833-683E705D60B0}">
      <dsp:nvSpPr>
        <dsp:cNvPr id="0" name=""/>
        <dsp:cNvSpPr/>
      </dsp:nvSpPr>
      <dsp:spPr>
        <a:xfrm>
          <a:off x="0" y="3124122"/>
          <a:ext cx="6898622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300" kern="1200" dirty="0">
              <a:latin typeface="Arial" panose="020B0604020202020204" pitchFamily="34" charset="0"/>
              <a:cs typeface="Arial" panose="020B0604020202020204" pitchFamily="34" charset="0"/>
            </a:rPr>
            <a:t>Academic Briefing</a:t>
          </a:r>
        </a:p>
      </dsp:txBody>
      <dsp:txXfrm>
        <a:off x="26273" y="3150395"/>
        <a:ext cx="6846076" cy="485654"/>
      </dsp:txXfrm>
    </dsp:sp>
    <dsp:sp modelId="{8C287CFF-D5B0-47B5-B2BE-1BBFBDECF4B1}">
      <dsp:nvSpPr>
        <dsp:cNvPr id="0" name=""/>
        <dsp:cNvSpPr/>
      </dsp:nvSpPr>
      <dsp:spPr>
        <a:xfrm>
          <a:off x="0" y="3728562"/>
          <a:ext cx="6898622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300" kern="1200" dirty="0">
              <a:latin typeface="Arial" panose="020B0604020202020204" pitchFamily="34" charset="0"/>
              <a:cs typeface="Arial" panose="020B0604020202020204" pitchFamily="34" charset="0"/>
            </a:rPr>
            <a:t>Living in HK</a:t>
          </a:r>
        </a:p>
      </dsp:txBody>
      <dsp:txXfrm>
        <a:off x="26273" y="3754835"/>
        <a:ext cx="6846076" cy="485654"/>
      </dsp:txXfrm>
    </dsp:sp>
    <dsp:sp modelId="{2116DD70-68B4-46CD-B586-B82ACCE83A71}">
      <dsp:nvSpPr>
        <dsp:cNvPr id="0" name=""/>
        <dsp:cNvSpPr/>
      </dsp:nvSpPr>
      <dsp:spPr>
        <a:xfrm>
          <a:off x="0" y="4333002"/>
          <a:ext cx="6898622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300" kern="1200" dirty="0">
              <a:latin typeface="Arial" panose="020B0604020202020204" pitchFamily="34" charset="0"/>
              <a:cs typeface="Arial" panose="020B0604020202020204" pitchFamily="34" charset="0"/>
            </a:rPr>
            <a:t>Q&amp;A</a:t>
          </a:r>
        </a:p>
      </dsp:txBody>
      <dsp:txXfrm>
        <a:off x="26273" y="4359275"/>
        <a:ext cx="6846076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30A00-CD86-489D-9C44-FA69C5C346F6}" type="datetimeFigureOut">
              <a:rPr lang="en-HK" smtClean="0"/>
              <a:t>23/1/2025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2"/>
            <a:ext cx="5486400" cy="4800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7BC11-BB8E-485C-B475-486A6168DD7C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6647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8163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23039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37862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94609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3603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30810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14441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43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35340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26879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19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0697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8255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20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1777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1DFA5-4851-4B7A-9150-5D2A6D3F971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24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8689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1640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1005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9950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5695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7BC11-BB8E-485C-B475-486A6168DD7C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5120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0070C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5599"/>
            <a:ext cx="12191999" cy="6502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DE3D-5307-42B4-8003-FDDA201B9663}" type="datetimeFigureOut">
              <a:rPr lang="zh-HK" altLang="en-US" smtClean="0"/>
              <a:t>23/1/2025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C87E-2EE6-4842-82BE-473C49EEC8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081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55599"/>
            <a:ext cx="12191999" cy="6502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9406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C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424" y="1567262"/>
            <a:ext cx="8829675" cy="4267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0070C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7288" y="6463728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ao.vtc.edu.hk/life-at-vtc/resources-centre" TargetMode="Externa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ss@vtc.edu.hk" TargetMode="Externa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5524" y="1230214"/>
            <a:ext cx="6847205" cy="2832955"/>
          </a:xfrm>
          <a:prstGeom prst="rect">
            <a:avLst/>
          </a:prstGeom>
        </p:spPr>
        <p:txBody>
          <a:bodyPr vert="horz" wrap="square" lIns="0" tIns="95885" rIns="0" bIns="0" rtlCol="0" anchor="t">
            <a:spAutoFit/>
          </a:bodyPr>
          <a:lstStyle/>
          <a:p>
            <a:pPr marL="12700" marR="5080" algn="ctr">
              <a:lnSpc>
                <a:spcPct val="89900"/>
              </a:lnSpc>
              <a:spcBef>
                <a:spcPts val="755"/>
              </a:spcBef>
            </a:pPr>
            <a:r>
              <a:rPr sz="5400" spc="-5" dirty="0"/>
              <a:t>Non-local Students </a:t>
            </a:r>
            <a:r>
              <a:rPr sz="5400" dirty="0"/>
              <a:t> Orientation</a:t>
            </a:r>
            <a:r>
              <a:rPr sz="5400" spc="-40" dirty="0"/>
              <a:t> </a:t>
            </a:r>
            <a:r>
              <a:rPr sz="5400" spc="-5" dirty="0"/>
              <a:t>Day</a:t>
            </a:r>
            <a:r>
              <a:rPr sz="5400" spc="-40" dirty="0"/>
              <a:t> </a:t>
            </a:r>
            <a:r>
              <a:rPr sz="5400" spc="-5" dirty="0"/>
              <a:t>202</a:t>
            </a:r>
            <a:r>
              <a:rPr lang="en-HK" sz="5400" spc="-5" dirty="0"/>
              <a:t>4</a:t>
            </a:r>
            <a:r>
              <a:rPr sz="5400" spc="-5" dirty="0"/>
              <a:t> </a:t>
            </a:r>
            <a:r>
              <a:rPr sz="5400" spc="-1485" dirty="0"/>
              <a:t> </a:t>
            </a:r>
            <a:r>
              <a:rPr sz="5400" dirty="0">
                <a:latin typeface="Microsoft JhengHei"/>
                <a:cs typeface="Microsoft JhengHei"/>
              </a:rPr>
              <a:t>非本地生迎新日</a:t>
            </a:r>
            <a:r>
              <a:rPr sz="5400" spc="-10" dirty="0"/>
              <a:t>202</a:t>
            </a:r>
            <a:r>
              <a:rPr lang="en-HK" sz="5400" spc="-10" dirty="0"/>
              <a:t>4</a:t>
            </a:r>
            <a:endParaRPr lang="en-US" sz="5400" dirty="0">
              <a:latin typeface="Microsoft JhengHei"/>
              <a:ea typeface="Microsoft JhengHei"/>
              <a:cs typeface="Microsoft JhengHei"/>
            </a:endParaRPr>
          </a:p>
          <a:p>
            <a:pPr marR="210820" algn="ctr">
              <a:lnSpc>
                <a:spcPct val="100000"/>
              </a:lnSpc>
              <a:spcBef>
                <a:spcPts val="1245"/>
              </a:spcBef>
            </a:pPr>
            <a:r>
              <a:rPr sz="2200" dirty="0"/>
              <a:t>3</a:t>
            </a:r>
            <a:r>
              <a:rPr lang="en-HK" sz="2200" dirty="0"/>
              <a:t>0</a:t>
            </a:r>
            <a:r>
              <a:rPr sz="2200" dirty="0"/>
              <a:t> August 202</a:t>
            </a:r>
            <a:r>
              <a:rPr lang="en-HK" sz="2200" dirty="0"/>
              <a:t>4</a:t>
            </a:r>
            <a:r>
              <a:rPr sz="2200" dirty="0"/>
              <a:t> (</a:t>
            </a:r>
            <a:r>
              <a:rPr lang="en-HK" sz="2200" dirty="0"/>
              <a:t>Friday</a:t>
            </a:r>
            <a:r>
              <a:rPr sz="2200" dirty="0"/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04698" y="4049004"/>
            <a:ext cx="5913355" cy="779059"/>
          </a:xfrm>
          <a:prstGeom prst="rect">
            <a:avLst/>
          </a:prstGeom>
        </p:spPr>
        <p:txBody>
          <a:bodyPr vert="horz" wrap="square" lIns="0" tIns="8572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000" spc="-5" dirty="0">
                <a:solidFill>
                  <a:srgbClr val="00AEEF"/>
                </a:solidFill>
                <a:latin typeface="Arial"/>
                <a:cs typeface="Arial MT"/>
              </a:rPr>
              <a:t>Mainland</a:t>
            </a:r>
            <a:r>
              <a:rPr sz="2000" spc="20" dirty="0">
                <a:solidFill>
                  <a:srgbClr val="00AEEF"/>
                </a:solidFill>
                <a:latin typeface="Arial"/>
                <a:cs typeface="Arial MT"/>
              </a:rPr>
              <a:t> </a:t>
            </a:r>
            <a:r>
              <a:rPr sz="2000" spc="-5" dirty="0">
                <a:solidFill>
                  <a:srgbClr val="00AEEF"/>
                </a:solidFill>
                <a:latin typeface="Arial"/>
                <a:cs typeface="Arial MT"/>
              </a:rPr>
              <a:t>and</a:t>
            </a:r>
            <a:r>
              <a:rPr sz="2000" spc="-10" dirty="0">
                <a:solidFill>
                  <a:srgbClr val="00AEEF"/>
                </a:solidFill>
                <a:latin typeface="Arial"/>
                <a:cs typeface="Arial MT"/>
              </a:rPr>
              <a:t> </a:t>
            </a:r>
            <a:r>
              <a:rPr sz="2000" spc="-5" dirty="0">
                <a:solidFill>
                  <a:srgbClr val="00AEEF"/>
                </a:solidFill>
                <a:latin typeface="Arial"/>
                <a:cs typeface="Arial MT"/>
              </a:rPr>
              <a:t>International</a:t>
            </a:r>
            <a:r>
              <a:rPr sz="2000" spc="-120" dirty="0">
                <a:solidFill>
                  <a:srgbClr val="00AEEF"/>
                </a:solidFill>
                <a:latin typeface="Arial"/>
                <a:cs typeface="Arial MT"/>
              </a:rPr>
              <a:t> </a:t>
            </a:r>
            <a:r>
              <a:rPr sz="2000" spc="-10" dirty="0">
                <a:solidFill>
                  <a:srgbClr val="00AEEF"/>
                </a:solidFill>
                <a:latin typeface="Arial"/>
                <a:cs typeface="Arial MT"/>
              </a:rPr>
              <a:t>Affairs</a:t>
            </a:r>
            <a:r>
              <a:rPr sz="2000" spc="-20" dirty="0">
                <a:solidFill>
                  <a:srgbClr val="00AEEF"/>
                </a:solidFill>
                <a:latin typeface="Arial"/>
                <a:cs typeface="Arial MT"/>
              </a:rPr>
              <a:t> </a:t>
            </a:r>
            <a:r>
              <a:rPr sz="2000" spc="-10" dirty="0">
                <a:solidFill>
                  <a:srgbClr val="00AEEF"/>
                </a:solidFill>
                <a:latin typeface="Arial"/>
                <a:cs typeface="Arial MT"/>
              </a:rPr>
              <a:t>Office</a:t>
            </a:r>
            <a:endParaRPr lang="en-US" sz="2000" dirty="0">
              <a:latin typeface="Arial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000" dirty="0">
                <a:solidFill>
                  <a:srgbClr val="00AEEF"/>
                </a:solidFill>
                <a:latin typeface="Microsoft JhengHei"/>
                <a:ea typeface="Microsoft JhengHei"/>
                <a:cs typeface="Microsoft JhengHei"/>
              </a:rPr>
              <a:t>內地及國際事務處</a:t>
            </a:r>
            <a:endParaRPr sz="2000" b="1" dirty="0">
              <a:latin typeface="Microsoft JhengHei"/>
              <a:ea typeface="Microsoft JhengHei"/>
              <a:cs typeface="Microsoft JhengHei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8">
            <a:extLst>
              <a:ext uri="{FF2B5EF4-FFF2-40B4-BE49-F238E27FC236}">
                <a16:creationId xmlns:a16="http://schemas.microsoft.com/office/drawing/2014/main" id="{8CC2C69D-06D1-B9BA-89B7-8E19225C93E1}"/>
              </a:ext>
            </a:extLst>
          </p:cNvPr>
          <p:cNvSpPr/>
          <p:nvPr/>
        </p:nvSpPr>
        <p:spPr>
          <a:xfrm>
            <a:off x="176876" y="1913899"/>
            <a:ext cx="1476168" cy="674417"/>
          </a:xfrm>
          <a:custGeom>
            <a:avLst/>
            <a:gdLst/>
            <a:ahLst/>
            <a:cxnLst/>
            <a:rect l="l" t="t" r="r" b="b"/>
            <a:pathLst>
              <a:path w="8418830" h="4945380">
                <a:moveTo>
                  <a:pt x="8418576" y="0"/>
                </a:moveTo>
                <a:lnTo>
                  <a:pt x="0" y="0"/>
                </a:lnTo>
                <a:lnTo>
                  <a:pt x="0" y="4945380"/>
                </a:lnTo>
                <a:lnTo>
                  <a:pt x="8418576" y="4945380"/>
                </a:lnTo>
                <a:lnTo>
                  <a:pt x="8418576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5428998" y="1909704"/>
            <a:ext cx="6509963" cy="4462780"/>
            <a:chOff x="-263334" y="0"/>
            <a:chExt cx="10358296" cy="793201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731" y="0"/>
              <a:ext cx="919123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263334" y="0"/>
              <a:ext cx="9965117" cy="793201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9178" y="412193"/>
            <a:ext cx="8268076" cy="13192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Hong</a:t>
            </a:r>
            <a:r>
              <a:rPr spc="-25" dirty="0"/>
              <a:t> </a:t>
            </a:r>
            <a:r>
              <a:rPr dirty="0"/>
              <a:t>Kong</a:t>
            </a:r>
            <a:r>
              <a:rPr spc="-30" dirty="0"/>
              <a:t> </a:t>
            </a:r>
            <a:r>
              <a:rPr dirty="0"/>
              <a:t>Design</a:t>
            </a:r>
            <a:r>
              <a:rPr spc="-25" dirty="0"/>
              <a:t> </a:t>
            </a:r>
            <a:r>
              <a:rPr spc="-5" dirty="0"/>
              <a:t>Institute </a:t>
            </a:r>
            <a:r>
              <a:rPr spc="-1205" dirty="0"/>
              <a:t> </a:t>
            </a:r>
            <a:r>
              <a:rPr dirty="0"/>
              <a:t>(HKDI)</a:t>
            </a:r>
          </a:p>
        </p:txBody>
      </p:sp>
      <p:sp>
        <p:nvSpPr>
          <p:cNvPr id="8" name="object 8"/>
          <p:cNvSpPr/>
          <p:nvPr/>
        </p:nvSpPr>
        <p:spPr>
          <a:xfrm>
            <a:off x="515543" y="2186714"/>
            <a:ext cx="7007722" cy="3703603"/>
          </a:xfrm>
          <a:custGeom>
            <a:avLst/>
            <a:gdLst/>
            <a:ahLst/>
            <a:cxnLst/>
            <a:rect l="l" t="t" r="r" b="b"/>
            <a:pathLst>
              <a:path w="8418830" h="4945380">
                <a:moveTo>
                  <a:pt x="8418576" y="0"/>
                </a:moveTo>
                <a:lnTo>
                  <a:pt x="0" y="0"/>
                </a:lnTo>
                <a:lnTo>
                  <a:pt x="0" y="4945380"/>
                </a:lnTo>
                <a:lnTo>
                  <a:pt x="8418576" y="4945380"/>
                </a:lnTo>
                <a:lnTo>
                  <a:pt x="8418576" y="0"/>
                </a:lnTo>
                <a:close/>
              </a:path>
            </a:pathLst>
          </a:custGeom>
          <a:solidFill>
            <a:srgbClr val="E6E0EC">
              <a:alpha val="66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761517" y="2600816"/>
            <a:ext cx="8261937" cy="287450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355600" marR="50165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lang="en-HK" b="1" spc="-5" dirty="0">
                <a:solidFill>
                  <a:srgbClr val="001C58"/>
                </a:solidFill>
                <a:latin typeface="Arial"/>
                <a:cs typeface="Arial MT"/>
              </a:rPr>
              <a:t>Most influential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education</a:t>
            </a: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institution</a:t>
            </a:r>
            <a:r>
              <a:rPr b="1" spc="-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in Hong </a:t>
            </a:r>
            <a:r>
              <a:rPr b="1" spc="-76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Kong</a:t>
            </a:r>
            <a:endParaRPr lang="en-US" b="1" dirty="0">
              <a:latin typeface="Arial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  <a:tab pos="356235" algn="l"/>
              </a:tabLst>
            </a:pP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Opened</a:t>
            </a:r>
            <a:r>
              <a:rPr b="1" spc="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in</a:t>
            </a:r>
            <a:r>
              <a:rPr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2010</a:t>
            </a:r>
            <a:r>
              <a:rPr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for </a:t>
            </a:r>
            <a:r>
              <a:rPr b="1" spc="-10" dirty="0">
                <a:solidFill>
                  <a:srgbClr val="001C58"/>
                </a:solidFill>
                <a:latin typeface="Arial"/>
                <a:cs typeface="Arial MT"/>
              </a:rPr>
              <a:t>HKDI</a:t>
            </a:r>
            <a:r>
              <a:rPr b="1" spc="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and</a:t>
            </a:r>
            <a:r>
              <a:rPr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IVE</a:t>
            </a:r>
            <a:r>
              <a:rPr b="1" spc="-2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(Lee</a:t>
            </a:r>
            <a:r>
              <a:rPr b="1" spc="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spc="-40" dirty="0">
                <a:solidFill>
                  <a:srgbClr val="001C58"/>
                </a:solidFill>
                <a:latin typeface="Arial"/>
                <a:cs typeface="Arial MT"/>
              </a:rPr>
              <a:t>Wai</a:t>
            </a:r>
            <a:r>
              <a:rPr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Lee)</a:t>
            </a:r>
            <a:endParaRPr b="1" dirty="0">
              <a:latin typeface="Arial"/>
              <a:cs typeface="Arial MT"/>
            </a:endParaRP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har char="•"/>
              <a:tabLst>
                <a:tab pos="355600" algn="l"/>
                <a:tab pos="356235" algn="l"/>
              </a:tabLst>
            </a:pP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Four</a:t>
            </a:r>
            <a:r>
              <a:rPr b="1" spc="-15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Academic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 Departments:</a:t>
            </a:r>
            <a:endParaRPr b="1" dirty="0">
              <a:latin typeface="Arial"/>
              <a:cs typeface="Arial MT"/>
            </a:endParaRPr>
          </a:p>
          <a:p>
            <a:pPr marL="914400" lvl="1" indent="-54737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914400" algn="l"/>
                <a:tab pos="915035" algn="l"/>
              </a:tabLst>
            </a:pP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Architecture,</a:t>
            </a:r>
            <a:r>
              <a:rPr b="1" spc="-2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Interior</a:t>
            </a:r>
            <a:r>
              <a:rPr b="1" spc="-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and</a:t>
            </a:r>
            <a:r>
              <a:rPr b="1" spc="-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Product</a:t>
            </a:r>
            <a:r>
              <a:rPr b="1" spc="-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Design</a:t>
            </a:r>
            <a:endParaRPr b="1" dirty="0">
              <a:latin typeface="Arial"/>
              <a:cs typeface="Arial MT"/>
            </a:endParaRPr>
          </a:p>
          <a:p>
            <a:pPr marL="914400" lvl="1" indent="-54737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914400" algn="l"/>
                <a:tab pos="915035" algn="l"/>
              </a:tabLst>
            </a:pP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Communication</a:t>
            </a:r>
            <a:r>
              <a:rPr b="1" spc="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Design</a:t>
            </a:r>
            <a:endParaRPr b="1" dirty="0">
              <a:latin typeface="Arial"/>
              <a:cs typeface="Arial MT"/>
            </a:endParaRPr>
          </a:p>
          <a:p>
            <a:pPr marL="914400" lvl="1" indent="-54737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914400" algn="l"/>
                <a:tab pos="915035" algn="l"/>
              </a:tabLst>
            </a:pP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Digital</a:t>
            </a:r>
            <a:r>
              <a:rPr b="1" spc="-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Media</a:t>
            </a:r>
            <a:endParaRPr b="1" dirty="0">
              <a:latin typeface="Arial"/>
              <a:cs typeface="Arial MT"/>
            </a:endParaRPr>
          </a:p>
          <a:p>
            <a:pPr marL="914400" lvl="1" indent="-547370">
              <a:lnSpc>
                <a:spcPct val="100000"/>
              </a:lnSpc>
              <a:spcBef>
                <a:spcPts val="1200"/>
              </a:spcBef>
              <a:buFont typeface="Wingdings"/>
              <a:buChar char=""/>
              <a:tabLst>
                <a:tab pos="914400" algn="l"/>
                <a:tab pos="915035" algn="l"/>
              </a:tabLst>
            </a:pP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Fashion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&amp;</a:t>
            </a:r>
            <a:r>
              <a:rPr b="1" spc="-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b="1" spc="-5" dirty="0">
                <a:solidFill>
                  <a:srgbClr val="001C58"/>
                </a:solidFill>
                <a:latin typeface="Arial"/>
                <a:cs typeface="Arial MT"/>
              </a:rPr>
              <a:t>Image </a:t>
            </a:r>
            <a:r>
              <a:rPr b="1" dirty="0">
                <a:solidFill>
                  <a:srgbClr val="001C58"/>
                </a:solidFill>
                <a:latin typeface="Arial"/>
                <a:cs typeface="Arial MT"/>
              </a:rPr>
              <a:t>Design</a:t>
            </a:r>
            <a:endParaRPr b="1" dirty="0">
              <a:latin typeface="Arial"/>
              <a:cs typeface="Arial M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D6EE501-CE61-87DA-0A1D-FF82B52F4925}"/>
              </a:ext>
            </a:extLst>
          </p:cNvPr>
          <p:cNvSpPr/>
          <p:nvPr/>
        </p:nvSpPr>
        <p:spPr>
          <a:xfrm>
            <a:off x="11854349" y="2905"/>
            <a:ext cx="341724" cy="6851980"/>
          </a:xfrm>
          <a:custGeom>
            <a:avLst/>
            <a:gdLst/>
            <a:ahLst/>
            <a:cxnLst/>
            <a:rect l="l" t="t" r="r" b="b"/>
            <a:pathLst>
              <a:path w="9859010" h="1143000">
                <a:moveTo>
                  <a:pt x="9858756" y="0"/>
                </a:moveTo>
                <a:lnTo>
                  <a:pt x="0" y="0"/>
                </a:lnTo>
                <a:lnTo>
                  <a:pt x="0" y="1143000"/>
                </a:lnTo>
                <a:lnTo>
                  <a:pt x="9858756" y="1143000"/>
                </a:lnTo>
                <a:lnTo>
                  <a:pt x="9858756" y="0"/>
                </a:lnTo>
                <a:close/>
              </a:path>
            </a:pathLst>
          </a:custGeom>
          <a:solidFill>
            <a:srgbClr val="52286E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  <p:pic>
        <p:nvPicPr>
          <p:cNvPr id="13" name="object 10">
            <a:extLst>
              <a:ext uri="{FF2B5EF4-FFF2-40B4-BE49-F238E27FC236}">
                <a16:creationId xmlns:a16="http://schemas.microsoft.com/office/drawing/2014/main" id="{BB6F22FB-440F-CF23-D856-9713F6F0212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1805" y="497716"/>
            <a:ext cx="927249" cy="11406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E2338ED7-8878-C1CA-9D65-FAC83E3408BA}"/>
              </a:ext>
            </a:extLst>
          </p:cNvPr>
          <p:cNvSpPr/>
          <p:nvPr/>
        </p:nvSpPr>
        <p:spPr>
          <a:xfrm>
            <a:off x="176876" y="1895085"/>
            <a:ext cx="1231575" cy="476861"/>
          </a:xfrm>
          <a:custGeom>
            <a:avLst/>
            <a:gdLst/>
            <a:ahLst/>
            <a:cxnLst/>
            <a:rect l="l" t="t" r="r" b="b"/>
            <a:pathLst>
              <a:path w="8418830" h="4945380">
                <a:moveTo>
                  <a:pt x="8418576" y="0"/>
                </a:moveTo>
                <a:lnTo>
                  <a:pt x="0" y="0"/>
                </a:lnTo>
                <a:lnTo>
                  <a:pt x="0" y="4945380"/>
                </a:lnTo>
                <a:lnTo>
                  <a:pt x="8418576" y="4945380"/>
                </a:lnTo>
                <a:lnTo>
                  <a:pt x="8418576" y="0"/>
                </a:lnTo>
                <a:close/>
              </a:path>
            </a:pathLst>
          </a:custGeom>
          <a:solidFill>
            <a:srgbClr val="F26522"/>
          </a:solidFill>
          <a:ln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5882" y="1866429"/>
            <a:ext cx="6019387" cy="3755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720" y="365759"/>
            <a:ext cx="9370060" cy="1347805"/>
          </a:xfrm>
          <a:prstGeom prst="rect">
            <a:avLst/>
          </a:prstGeom>
          <a:solidFill>
            <a:srgbClr val="FFFFFF">
              <a:alpha val="59999"/>
            </a:srgbClr>
          </a:solidFill>
        </p:spPr>
        <p:txBody>
          <a:bodyPr vert="horz" wrap="square" lIns="0" tIns="115570" rIns="0" bIns="0" rtlCol="0">
            <a:spAutoFit/>
          </a:bodyPr>
          <a:lstStyle/>
          <a:p>
            <a:pPr marL="91440" marR="1040765">
              <a:lnSpc>
                <a:spcPts val="4750"/>
              </a:lnSpc>
              <a:spcBef>
                <a:spcPts val="910"/>
              </a:spcBef>
            </a:pPr>
            <a:r>
              <a:rPr spc="-5" dirty="0"/>
              <a:t>International</a:t>
            </a:r>
            <a:r>
              <a:rPr dirty="0"/>
              <a:t> Culinary </a:t>
            </a:r>
            <a:r>
              <a:rPr spc="-5" dirty="0"/>
              <a:t>Institute </a:t>
            </a:r>
            <a:r>
              <a:rPr spc="-1205" dirty="0"/>
              <a:t> </a:t>
            </a:r>
            <a:r>
              <a:rPr dirty="0"/>
              <a:t>(ICI)</a:t>
            </a:r>
          </a:p>
        </p:txBody>
      </p:sp>
      <p:sp>
        <p:nvSpPr>
          <p:cNvPr id="5" name="object 5"/>
          <p:cNvSpPr/>
          <p:nvPr/>
        </p:nvSpPr>
        <p:spPr>
          <a:xfrm>
            <a:off x="364819" y="2136046"/>
            <a:ext cx="8750300" cy="4155440"/>
          </a:xfrm>
          <a:custGeom>
            <a:avLst/>
            <a:gdLst/>
            <a:ahLst/>
            <a:cxnLst/>
            <a:rect l="l" t="t" r="r" b="b"/>
            <a:pathLst>
              <a:path w="9217660" h="4561840">
                <a:moveTo>
                  <a:pt x="9217152" y="0"/>
                </a:moveTo>
                <a:lnTo>
                  <a:pt x="0" y="0"/>
                </a:lnTo>
                <a:lnTo>
                  <a:pt x="0" y="4561332"/>
                </a:lnTo>
                <a:lnTo>
                  <a:pt x="9217152" y="4561332"/>
                </a:lnTo>
                <a:lnTo>
                  <a:pt x="9217152" y="0"/>
                </a:lnTo>
                <a:close/>
              </a:path>
            </a:pathLst>
          </a:custGeom>
          <a:solidFill>
            <a:srgbClr val="FDEADA">
              <a:alpha val="68000"/>
            </a:srgbClr>
          </a:solidFill>
          <a:ln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46360" y="2483842"/>
            <a:ext cx="8588375" cy="3113673"/>
          </a:xfrm>
          <a:prstGeom prst="rect">
            <a:avLst/>
          </a:prstGeom>
        </p:spPr>
        <p:txBody>
          <a:bodyPr vert="horz" wrap="square" lIns="0" tIns="59690" rIns="0" bIns="0" rtlCol="0" anchor="t">
            <a:spAutoFit/>
          </a:bodyPr>
          <a:lstStyle/>
          <a:p>
            <a:pPr marL="355600" marR="5080" indent="-343535">
              <a:lnSpc>
                <a:spcPts val="3030"/>
              </a:lnSpc>
              <a:spcBef>
                <a:spcPts val="47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Provide </a:t>
            </a: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a</a:t>
            </a:r>
            <a:r>
              <a:rPr lang="en-US"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wide</a:t>
            </a:r>
            <a:r>
              <a:rPr lang="en-US" b="1" spc="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range</a:t>
            </a:r>
            <a:r>
              <a:rPr lang="en-US"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of professional</a:t>
            </a:r>
            <a:r>
              <a:rPr lang="en-US"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culinary </a:t>
            </a:r>
            <a:r>
              <a:rPr lang="en-US"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programmes</a:t>
            </a:r>
            <a:r>
              <a:rPr lang="en-US" b="1" spc="2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including</a:t>
            </a:r>
            <a:r>
              <a:rPr lang="en-US" b="1" spc="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Chinese,</a:t>
            </a: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European, </a:t>
            </a:r>
            <a:r>
              <a:rPr lang="en-US"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Mediterranean,</a:t>
            </a:r>
            <a:r>
              <a:rPr lang="en-US" b="1" spc="-13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American,</a:t>
            </a:r>
            <a:r>
              <a:rPr lang="en-US" b="1" spc="-15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Asian</a:t>
            </a:r>
            <a:r>
              <a:rPr lang="en-US"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and</a:t>
            </a:r>
            <a:r>
              <a:rPr lang="en-US" b="1" spc="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Middle</a:t>
            </a:r>
            <a:r>
              <a:rPr lang="en-US" b="1" spc="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Eastern </a:t>
            </a:r>
            <a:r>
              <a:rPr lang="en-US" b="1" spc="-76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cuisines</a:t>
            </a:r>
            <a:endParaRPr lang="en-US" b="1" dirty="0">
              <a:solidFill>
                <a:srgbClr val="000000"/>
              </a:solidFill>
              <a:latin typeface="Arial"/>
              <a:cs typeface="Arial MT"/>
            </a:endParaRPr>
          </a:p>
          <a:p>
            <a:pPr marL="355600" indent="-343535">
              <a:lnSpc>
                <a:spcPts val="3025"/>
              </a:lnSpc>
              <a:buFontTx/>
              <a:buChar char="•"/>
              <a:tabLst>
                <a:tab pos="355600" algn="l"/>
                <a:tab pos="356235" algn="l"/>
              </a:tabLst>
            </a:pPr>
            <a:r>
              <a:rPr lang="en-US" b="1" spc="-5" dirty="0" err="1">
                <a:solidFill>
                  <a:srgbClr val="001C58"/>
                </a:solidFill>
                <a:latin typeface="Arial"/>
                <a:cs typeface="Arial MT"/>
              </a:rPr>
              <a:t>Programme</a:t>
            </a:r>
            <a:r>
              <a:rPr lang="en-US" b="1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areas:</a:t>
            </a:r>
            <a:endParaRPr lang="en-US" b="1" dirty="0">
              <a:solidFill>
                <a:srgbClr val="000000"/>
              </a:solidFill>
              <a:latin typeface="Arial"/>
              <a:cs typeface="Arial MT"/>
            </a:endParaRPr>
          </a:p>
          <a:p>
            <a:pPr marL="914400" lvl="1" indent="-547370">
              <a:lnSpc>
                <a:spcPts val="3025"/>
              </a:lnSpc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Baking</a:t>
            </a:r>
            <a:r>
              <a:rPr lang="en-US" b="1" spc="-2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and</a:t>
            </a:r>
            <a:r>
              <a:rPr lang="en-US" b="1" spc="-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Pastry</a:t>
            </a:r>
            <a:endParaRPr lang="en-US" b="1" dirty="0">
              <a:solidFill>
                <a:srgbClr val="000000"/>
              </a:solidFill>
              <a:latin typeface="Arial"/>
              <a:cs typeface="Arial MT"/>
            </a:endParaRPr>
          </a:p>
          <a:p>
            <a:pPr marL="914400" lvl="1" indent="-547370">
              <a:lnSpc>
                <a:spcPts val="3025"/>
              </a:lnSpc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Culinary</a:t>
            </a:r>
            <a:r>
              <a:rPr lang="en-US" b="1" spc="-16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Arts</a:t>
            </a:r>
            <a:endParaRPr lang="en-US" b="1" dirty="0">
              <a:solidFill>
                <a:srgbClr val="000000"/>
              </a:solidFill>
              <a:latin typeface="Arial"/>
              <a:cs typeface="Arial MT"/>
            </a:endParaRPr>
          </a:p>
          <a:p>
            <a:pPr marL="914400" lvl="1" indent="-547370">
              <a:lnSpc>
                <a:spcPts val="3025"/>
              </a:lnSpc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Theme</a:t>
            </a:r>
            <a:r>
              <a:rPr lang="en-US" b="1" spc="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Park</a:t>
            </a:r>
            <a:r>
              <a:rPr lang="en-US" b="1" spc="-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and</a:t>
            </a: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Event</a:t>
            </a:r>
            <a:r>
              <a:rPr lang="en-US" b="1" spc="-2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Management</a:t>
            </a:r>
            <a:endParaRPr lang="en-US" b="1" dirty="0">
              <a:solidFill>
                <a:srgbClr val="000000"/>
              </a:solidFill>
              <a:latin typeface="Arial"/>
              <a:cs typeface="Arial MT"/>
            </a:endParaRPr>
          </a:p>
          <a:p>
            <a:pPr marL="914400" lvl="1" indent="-547370">
              <a:lnSpc>
                <a:spcPts val="3195"/>
              </a:lnSpc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lang="en-US" b="1" spc="-5" dirty="0">
                <a:solidFill>
                  <a:srgbClr val="001C58"/>
                </a:solidFill>
                <a:latin typeface="Arial"/>
                <a:cs typeface="Arial MT"/>
              </a:rPr>
              <a:t>Wine</a:t>
            </a:r>
            <a:r>
              <a:rPr lang="en-US" b="1" spc="-2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and</a:t>
            </a:r>
            <a:r>
              <a:rPr lang="en-US" b="1" spc="-2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lang="en-US" b="1" dirty="0">
                <a:solidFill>
                  <a:srgbClr val="001C58"/>
                </a:solidFill>
                <a:latin typeface="Arial"/>
                <a:cs typeface="Arial MT"/>
              </a:rPr>
              <a:t>Beverage</a:t>
            </a:r>
            <a:endParaRPr lang="en-US" b="1" dirty="0">
              <a:solidFill>
                <a:srgbClr val="000000"/>
              </a:solidFill>
              <a:latin typeface="Arial"/>
              <a:cs typeface="Arial MT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F6DC2BB-6850-9439-AD5A-D971E43795F7}"/>
              </a:ext>
            </a:extLst>
          </p:cNvPr>
          <p:cNvSpPr/>
          <p:nvPr/>
        </p:nvSpPr>
        <p:spPr>
          <a:xfrm>
            <a:off x="11854349" y="2905"/>
            <a:ext cx="341724" cy="6851980"/>
          </a:xfrm>
          <a:custGeom>
            <a:avLst/>
            <a:gdLst/>
            <a:ahLst/>
            <a:cxnLst/>
            <a:rect l="l" t="t" r="r" b="b"/>
            <a:pathLst>
              <a:path w="9859010" h="1143000">
                <a:moveTo>
                  <a:pt x="9858756" y="0"/>
                </a:moveTo>
                <a:lnTo>
                  <a:pt x="0" y="0"/>
                </a:lnTo>
                <a:lnTo>
                  <a:pt x="0" y="1143000"/>
                </a:lnTo>
                <a:lnTo>
                  <a:pt x="9858756" y="1143000"/>
                </a:lnTo>
                <a:lnTo>
                  <a:pt x="9858756" y="0"/>
                </a:lnTo>
                <a:close/>
              </a:path>
            </a:pathLst>
          </a:custGeom>
          <a:solidFill>
            <a:srgbClr val="F26522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CB7B06-FD28-895C-1F5C-2D31E820E3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t="-413" r="49748" b="-2074"/>
          <a:stretch/>
        </p:blipFill>
        <p:spPr>
          <a:xfrm>
            <a:off x="9665547" y="831736"/>
            <a:ext cx="1831754" cy="7646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91FC3E10-FF71-A7C2-1932-56475B32EF22}"/>
              </a:ext>
            </a:extLst>
          </p:cNvPr>
          <p:cNvSpPr txBox="1">
            <a:spLocks/>
          </p:cNvSpPr>
          <p:nvPr/>
        </p:nvSpPr>
        <p:spPr>
          <a:xfrm>
            <a:off x="564318" y="265749"/>
            <a:ext cx="9217024" cy="14509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The Maritime Services Training Institute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(MSTI)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142E206-B963-2F2F-83DF-0E1B7017C7BE}"/>
              </a:ext>
            </a:extLst>
          </p:cNvPr>
          <p:cNvSpPr/>
          <p:nvPr/>
        </p:nvSpPr>
        <p:spPr>
          <a:xfrm>
            <a:off x="1016" y="2905"/>
            <a:ext cx="341724" cy="6851980"/>
          </a:xfrm>
          <a:custGeom>
            <a:avLst/>
            <a:gdLst/>
            <a:ahLst/>
            <a:cxnLst/>
            <a:rect l="l" t="t" r="r" b="b"/>
            <a:pathLst>
              <a:path w="9859010" h="1143000">
                <a:moveTo>
                  <a:pt x="9858756" y="0"/>
                </a:moveTo>
                <a:lnTo>
                  <a:pt x="0" y="0"/>
                </a:lnTo>
                <a:lnTo>
                  <a:pt x="0" y="1143000"/>
                </a:lnTo>
                <a:lnTo>
                  <a:pt x="9858756" y="1143000"/>
                </a:lnTo>
                <a:lnTo>
                  <a:pt x="985875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12B0E-F61B-B3FF-562E-D9DF34CD6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188" y="1941762"/>
            <a:ext cx="1796438" cy="1096756"/>
          </a:xfrm>
          <a:prstGeom prst="rect">
            <a:avLst/>
          </a:prstGeom>
        </p:spPr>
      </p:pic>
      <p:pic>
        <p:nvPicPr>
          <p:cNvPr id="7" name="Picture 6" descr="A building with a green tower&#10;&#10;Description automatically generated">
            <a:extLst>
              <a:ext uri="{FF2B5EF4-FFF2-40B4-BE49-F238E27FC236}">
                <a16:creationId xmlns:a16="http://schemas.microsoft.com/office/drawing/2014/main" id="{86D04AF6-3EAF-0E5F-DE81-30F6336AF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5" y="1712146"/>
            <a:ext cx="5938931" cy="4459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object 8">
            <a:extLst>
              <a:ext uri="{FF2B5EF4-FFF2-40B4-BE49-F238E27FC236}">
                <a16:creationId xmlns:a16="http://schemas.microsoft.com/office/drawing/2014/main" id="{85520CF1-521D-7029-AC89-2C44545D9A24}"/>
              </a:ext>
            </a:extLst>
          </p:cNvPr>
          <p:cNvSpPr/>
          <p:nvPr/>
        </p:nvSpPr>
        <p:spPr>
          <a:xfrm>
            <a:off x="11042430" y="4359825"/>
            <a:ext cx="836462" cy="749678"/>
          </a:xfrm>
          <a:custGeom>
            <a:avLst/>
            <a:gdLst/>
            <a:ahLst/>
            <a:cxnLst/>
            <a:rect l="l" t="t" r="r" b="b"/>
            <a:pathLst>
              <a:path w="8418830" h="4945380">
                <a:moveTo>
                  <a:pt x="8418576" y="0"/>
                </a:moveTo>
                <a:lnTo>
                  <a:pt x="0" y="0"/>
                </a:lnTo>
                <a:lnTo>
                  <a:pt x="0" y="4945380"/>
                </a:lnTo>
                <a:lnTo>
                  <a:pt x="8418576" y="4945380"/>
                </a:lnTo>
                <a:lnTo>
                  <a:pt x="8418576" y="0"/>
                </a:lnTo>
                <a:close/>
              </a:path>
            </a:pathLst>
          </a:custGeom>
          <a:solidFill>
            <a:srgbClr val="1F497D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482ECB74-282F-9A7D-C9B6-010866C0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948" y="3041733"/>
            <a:ext cx="6216062" cy="1804710"/>
          </a:xfrm>
          <a:prstGeom prst="rect">
            <a:avLst/>
          </a:prstGeom>
          <a:solidFill>
            <a:srgbClr val="C6D9F1">
              <a:alpha val="73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8000" tIns="360000" rIns="91440" bIns="45720" anchor="t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1800" b="1" dirty="0">
                <a:solidFill>
                  <a:srgbClr val="001C58"/>
                </a:solidFill>
                <a:latin typeface="Arial"/>
                <a:ea typeface="SimSun"/>
                <a:cs typeface="Times New Roman"/>
              </a:rPr>
              <a:t>Established in 1988 </a:t>
            </a:r>
          </a:p>
          <a:p>
            <a:pPr>
              <a:lnSpc>
                <a:spcPct val="90000"/>
              </a:lnSpc>
            </a:pPr>
            <a:endParaRPr lang="en-US" altLang="zh-TW" sz="1800" b="1" dirty="0">
              <a:solidFill>
                <a:srgbClr val="001C58"/>
              </a:solidFill>
              <a:latin typeface="Arial"/>
              <a:ea typeface="SimSun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1800" b="1" dirty="0">
                <a:solidFill>
                  <a:srgbClr val="001C58"/>
                </a:solidFill>
                <a:latin typeface="Arial"/>
                <a:ea typeface="SimSun"/>
                <a:cs typeface="Times New Roman"/>
              </a:rPr>
              <a:t>Provide a wide range of training courses for new entrants, in-service seafarers, and employees of maritime industry</a:t>
            </a:r>
          </a:p>
        </p:txBody>
      </p:sp>
    </p:spTree>
    <p:extLst>
      <p:ext uri="{BB962C8B-B14F-4D97-AF65-F5344CB8AC3E}">
        <p14:creationId xmlns:p14="http://schemas.microsoft.com/office/powerpoint/2010/main" val="38834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computers and a large screen&#10;&#10;Description automatically generated">
            <a:extLst>
              <a:ext uri="{FF2B5EF4-FFF2-40B4-BE49-F238E27FC236}">
                <a16:creationId xmlns:a16="http://schemas.microsoft.com/office/drawing/2014/main" id="{89B12317-8B4D-9C2A-BE2B-785920BAA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4" y="2029128"/>
            <a:ext cx="6057264" cy="3344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標題 7">
            <a:extLst>
              <a:ext uri="{FF2B5EF4-FFF2-40B4-BE49-F238E27FC236}">
                <a16:creationId xmlns:a16="http://schemas.microsoft.com/office/drawing/2014/main" id="{15C44D5D-0EAF-31F4-7C2B-0025A6B261AD}"/>
              </a:ext>
            </a:extLst>
          </p:cNvPr>
          <p:cNvSpPr txBox="1">
            <a:spLocks/>
          </p:cNvSpPr>
          <p:nvPr/>
        </p:nvSpPr>
        <p:spPr>
          <a:xfrm>
            <a:off x="634834" y="445390"/>
            <a:ext cx="9217024" cy="14509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1C58"/>
                </a:solidFill>
                <a:effectLst/>
                <a:uLnTx/>
                <a:uFillTx/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Hong Kong Institute of Information Technology (HKIIT)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88835-4764-DE2C-FF21-5DFC2F5CF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841" y="1346069"/>
            <a:ext cx="2780078" cy="1734612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86FCEC10-F7A7-8180-E34D-A0E5043F0FE6}"/>
              </a:ext>
            </a:extLst>
          </p:cNvPr>
          <p:cNvSpPr/>
          <p:nvPr/>
        </p:nvSpPr>
        <p:spPr>
          <a:xfrm>
            <a:off x="5931950" y="2683425"/>
            <a:ext cx="1486702" cy="231518"/>
          </a:xfrm>
          <a:custGeom>
            <a:avLst/>
            <a:gdLst/>
            <a:ahLst/>
            <a:cxnLst/>
            <a:rect l="l" t="t" r="r" b="b"/>
            <a:pathLst>
              <a:path w="8418830" h="4945380">
                <a:moveTo>
                  <a:pt x="8418576" y="0"/>
                </a:moveTo>
                <a:lnTo>
                  <a:pt x="0" y="0"/>
                </a:lnTo>
                <a:lnTo>
                  <a:pt x="0" y="4945380"/>
                </a:lnTo>
                <a:lnTo>
                  <a:pt x="8418576" y="4945380"/>
                </a:lnTo>
                <a:lnTo>
                  <a:pt x="8418576" y="0"/>
                </a:lnTo>
                <a:close/>
              </a:path>
            </a:pathLst>
          </a:custGeom>
          <a:solidFill>
            <a:srgbClr val="E71F76"/>
          </a:solidFill>
          <a:ln>
            <a:solidFill>
              <a:srgbClr val="E71F7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98DEEA3-AEEE-CD77-F951-8C25500B420F}"/>
              </a:ext>
            </a:extLst>
          </p:cNvPr>
          <p:cNvSpPr/>
          <p:nvPr/>
        </p:nvSpPr>
        <p:spPr>
          <a:xfrm>
            <a:off x="1016" y="2905"/>
            <a:ext cx="341724" cy="6851980"/>
          </a:xfrm>
          <a:custGeom>
            <a:avLst/>
            <a:gdLst/>
            <a:ahLst/>
            <a:cxnLst/>
            <a:rect l="l" t="t" r="r" b="b"/>
            <a:pathLst>
              <a:path w="9859010" h="1143000">
                <a:moveTo>
                  <a:pt x="9858756" y="0"/>
                </a:moveTo>
                <a:lnTo>
                  <a:pt x="0" y="0"/>
                </a:lnTo>
                <a:lnTo>
                  <a:pt x="0" y="1143000"/>
                </a:lnTo>
                <a:lnTo>
                  <a:pt x="9858756" y="1143000"/>
                </a:lnTo>
                <a:lnTo>
                  <a:pt x="9858756" y="0"/>
                </a:lnTo>
                <a:close/>
              </a:path>
            </a:pathLst>
          </a:custGeom>
          <a:solidFill>
            <a:srgbClr val="E71F76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0726C2BA-3C4E-306F-65BD-0495A688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13" y="2798745"/>
            <a:ext cx="6701762" cy="299644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solidFill>
              <a:srgbClr val="E71F76"/>
            </a:solidFill>
            <a:miter lim="800000"/>
            <a:headEnd/>
            <a:tailEnd/>
          </a:ln>
        </p:spPr>
        <p:txBody>
          <a:bodyPr lIns="108000" tIns="360000" rIns="91440" bIns="45720" anchor="t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tx2">
                    <a:lumMod val="75000"/>
                  </a:schemeClr>
                </a:solidFill>
                <a:latin typeface="Arial"/>
                <a:ea typeface="SimSun"/>
                <a:cs typeface="Times New Roman"/>
              </a:rPr>
              <a:t>Established on 1 November  2023</a:t>
            </a:r>
            <a:endParaRPr lang="en-US" dirty="0"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1500" b="1" dirty="0">
              <a:solidFill>
                <a:schemeClr val="tx2">
                  <a:lumMod val="75000"/>
                </a:schemeClr>
              </a:solidFill>
              <a:latin typeface="Arial"/>
              <a:ea typeface="SimSun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tx2">
                    <a:lumMod val="75000"/>
                  </a:schemeClr>
                </a:solidFill>
                <a:latin typeface="Arial"/>
                <a:ea typeface="SimSun"/>
                <a:cs typeface="Times New Roman"/>
              </a:rPr>
              <a:t>HKIIT offers comprehensive IT programmes in areas like AI, Cybersecurity, Data Science, Web 3.0, and IoT, aiming to develop well-rounded IT talent.  </a:t>
            </a:r>
          </a:p>
          <a:p>
            <a:pPr>
              <a:lnSpc>
                <a:spcPct val="90000"/>
              </a:lnSpc>
            </a:pPr>
            <a:endParaRPr lang="en-US" altLang="zh-CN" sz="1500" b="1" dirty="0">
              <a:solidFill>
                <a:schemeClr val="tx2">
                  <a:lumMod val="75000"/>
                </a:schemeClr>
              </a:solidFill>
              <a:latin typeface="Arial"/>
              <a:ea typeface="SimSun" pitchFamily="2" charset="-122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tx2">
                    <a:lumMod val="75000"/>
                  </a:schemeClr>
                </a:solidFill>
                <a:latin typeface="Arial"/>
                <a:ea typeface="SimSun"/>
                <a:cs typeface="Times New Roman"/>
              </a:rPr>
              <a:t>Main campus is located in Tsing Yi , with additional programmes available at various IVE campuses such as </a:t>
            </a:r>
            <a:r>
              <a:rPr lang="en-HK" sz="1500" b="1" i="0" dirty="0">
                <a:solidFill>
                  <a:schemeClr val="tx2">
                    <a:lumMod val="75000"/>
                  </a:schemeClr>
                </a:solidFill>
                <a:effectLst/>
                <a:latin typeface="Roboto"/>
                <a:ea typeface="ＭＳ Ｐゴシック"/>
                <a:cs typeface="Roboto"/>
              </a:rPr>
              <a:t>IVE(Chai Wan), IVE (Kwun Tong), IVE (Lee Wai Lee), IVE(Sha Tin) and IVE (Tuen Mun).</a:t>
            </a:r>
            <a:endParaRPr lang="en-HK" altLang="zh-TW" sz="1500" b="1" dirty="0">
              <a:solidFill>
                <a:schemeClr val="tx2">
                  <a:lumMod val="75000"/>
                </a:schemeClr>
              </a:solidFill>
              <a:latin typeface="Roboto"/>
              <a:ea typeface="ＭＳ Ｐゴシック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0034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943" y="2509046"/>
            <a:ext cx="8947150" cy="1430520"/>
          </a:xfrm>
          <a:prstGeom prst="rect">
            <a:avLst/>
          </a:prstGeom>
        </p:spPr>
        <p:txBody>
          <a:bodyPr vert="horz" wrap="square" lIns="0" tIns="95885" rIns="0" bIns="0" rtlCol="0" anchor="t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z="5000" spc="-5" dirty="0">
                <a:solidFill>
                  <a:srgbClr val="002157"/>
                </a:solidFill>
              </a:rPr>
              <a:t>Introduction</a:t>
            </a:r>
            <a:r>
              <a:rPr sz="4800" spc="40" dirty="0">
                <a:solidFill>
                  <a:srgbClr val="002157"/>
                </a:solidFill>
              </a:rPr>
              <a:t> </a:t>
            </a:r>
            <a:r>
              <a:rPr sz="4800" spc="-5" dirty="0">
                <a:solidFill>
                  <a:srgbClr val="002157"/>
                </a:solidFill>
              </a:rPr>
              <a:t>of Mainland</a:t>
            </a:r>
            <a:r>
              <a:rPr sz="4800" spc="30" dirty="0">
                <a:solidFill>
                  <a:srgbClr val="002157"/>
                </a:solidFill>
              </a:rPr>
              <a:t> </a:t>
            </a:r>
            <a:r>
              <a:rPr sz="4800" spc="-5" dirty="0">
                <a:solidFill>
                  <a:srgbClr val="002157"/>
                </a:solidFill>
              </a:rPr>
              <a:t>and </a:t>
            </a:r>
            <a:r>
              <a:rPr sz="4800" spc="-1320" dirty="0">
                <a:solidFill>
                  <a:srgbClr val="002157"/>
                </a:solidFill>
              </a:rPr>
              <a:t> </a:t>
            </a:r>
            <a:r>
              <a:rPr sz="4800" spc="-5" dirty="0">
                <a:solidFill>
                  <a:srgbClr val="002157"/>
                </a:solidFill>
              </a:rPr>
              <a:t>International</a:t>
            </a:r>
            <a:r>
              <a:rPr sz="4800" spc="-125" dirty="0">
                <a:solidFill>
                  <a:srgbClr val="002157"/>
                </a:solidFill>
              </a:rPr>
              <a:t> </a:t>
            </a:r>
            <a:r>
              <a:rPr sz="4800" spc="-5" dirty="0">
                <a:solidFill>
                  <a:srgbClr val="002157"/>
                </a:solidFill>
              </a:rPr>
              <a:t>Affairs</a:t>
            </a:r>
            <a:r>
              <a:rPr sz="4800" spc="5" dirty="0">
                <a:solidFill>
                  <a:srgbClr val="002157"/>
                </a:solidFill>
              </a:rPr>
              <a:t> </a:t>
            </a:r>
            <a:r>
              <a:rPr sz="4800" spc="-5" dirty="0">
                <a:solidFill>
                  <a:srgbClr val="002157"/>
                </a:solidFill>
              </a:rPr>
              <a:t>Office</a:t>
            </a:r>
            <a:endParaRPr sz="4800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899" y="742918"/>
            <a:ext cx="3473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Who</a:t>
            </a:r>
            <a:r>
              <a:rPr spc="-45" dirty="0"/>
              <a:t> </a:t>
            </a:r>
            <a:r>
              <a:rPr dirty="0"/>
              <a:t>are</a:t>
            </a:r>
            <a:r>
              <a:rPr spc="-35" dirty="0"/>
              <a:t> </a:t>
            </a:r>
            <a:r>
              <a:rPr spc="-5" dirty="0"/>
              <a:t>we?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908" y="1716023"/>
            <a:ext cx="6017260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002060"/>
                </a:solidFill>
                <a:latin typeface="Arial"/>
                <a:cs typeface="Arial"/>
              </a:rPr>
              <a:t>Mainland</a:t>
            </a:r>
            <a:r>
              <a:rPr sz="2200" b="1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Arial"/>
                <a:cs typeface="Arial"/>
              </a:rPr>
              <a:t>and</a:t>
            </a:r>
            <a:r>
              <a:rPr sz="22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Arial"/>
                <a:cs typeface="Arial"/>
              </a:rPr>
              <a:t>International</a:t>
            </a:r>
            <a:r>
              <a:rPr sz="2200" b="1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Arial"/>
                <a:cs typeface="Arial"/>
              </a:rPr>
              <a:t>Affairs</a:t>
            </a:r>
            <a:r>
              <a:rPr sz="2200" b="1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Arial"/>
                <a:cs typeface="Arial"/>
              </a:rPr>
              <a:t>Office</a:t>
            </a:r>
            <a:r>
              <a:rPr sz="2200" b="1" spc="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(MIAO)</a:t>
            </a:r>
            <a:endParaRPr sz="22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7748" y="2589784"/>
            <a:ext cx="5380355" cy="329794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marR="32893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HK" sz="1500" spc="-5" dirty="0">
                <a:solidFill>
                  <a:srgbClr val="002060"/>
                </a:solidFill>
                <a:latin typeface="Arial"/>
                <a:cs typeface="Arial MT"/>
              </a:rPr>
              <a:t>Es</a:t>
            </a:r>
            <a:r>
              <a:rPr sz="1500" spc="-5" dirty="0" err="1">
                <a:solidFill>
                  <a:srgbClr val="002060"/>
                </a:solidFill>
                <a:latin typeface="Arial"/>
                <a:cs typeface="Arial MT"/>
              </a:rPr>
              <a:t>tablish</a:t>
            </a:r>
            <a:r>
              <a:rPr sz="1500" spc="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and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enhance</a:t>
            </a:r>
            <a:r>
              <a:rPr sz="1500" spc="2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collaborations</a:t>
            </a:r>
            <a:r>
              <a:rPr sz="1500" spc="2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Arial"/>
                <a:cs typeface="Arial MT"/>
              </a:rPr>
              <a:t>between </a:t>
            </a:r>
            <a:r>
              <a:rPr sz="1500" spc="-484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dirty="0">
                <a:solidFill>
                  <a:srgbClr val="002060"/>
                </a:solidFill>
                <a:latin typeface="Arial"/>
                <a:cs typeface="Arial MT"/>
              </a:rPr>
              <a:t>VTC</a:t>
            </a:r>
            <a:r>
              <a:rPr sz="1500" spc="-1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and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Mainland</a:t>
            </a:r>
            <a:r>
              <a:rPr sz="1500" spc="2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and</a:t>
            </a:r>
            <a:r>
              <a:rPr sz="1500" spc="1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International</a:t>
            </a:r>
            <a:r>
              <a:rPr sz="1500" spc="2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VPET </a:t>
            </a:r>
            <a:r>
              <a:rPr sz="150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programme</a:t>
            </a:r>
            <a:r>
              <a:rPr sz="1500" spc="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providers</a:t>
            </a:r>
            <a:r>
              <a:rPr sz="1500" spc="2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and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industries</a:t>
            </a:r>
            <a:endParaRPr lang="en-US" sz="1500" dirty="0">
              <a:latin typeface="Arial"/>
              <a:cs typeface="Arial MT"/>
            </a:endParaRPr>
          </a:p>
          <a:p>
            <a:pPr marL="355600" marR="32893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endParaRPr lang="en-US" sz="1500" spc="-10" dirty="0">
              <a:solidFill>
                <a:srgbClr val="002060"/>
              </a:solidFill>
              <a:latin typeface="Arial"/>
              <a:cs typeface="Arial MT"/>
            </a:endParaRPr>
          </a:p>
          <a:p>
            <a:pPr marL="355600" marR="28384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Build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a diversified</a:t>
            </a:r>
            <a:r>
              <a:rPr sz="1500" spc="2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talent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pool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and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unleash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the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 strength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 and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potential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of</a:t>
            </a:r>
            <a:r>
              <a:rPr sz="1500" spc="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Hong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Kong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youths</a:t>
            </a:r>
            <a:r>
              <a:rPr sz="1500" spc="2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for </a:t>
            </a:r>
            <a:r>
              <a:rPr sz="1500" spc="-484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career</a:t>
            </a:r>
            <a:r>
              <a:rPr sz="1500" spc="2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aspirations</a:t>
            </a:r>
            <a:r>
              <a:rPr sz="1500" spc="2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in</a:t>
            </a:r>
            <a:r>
              <a:rPr sz="1500" spc="2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different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industries</a:t>
            </a:r>
            <a:r>
              <a:rPr sz="1500" spc="3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in</a:t>
            </a:r>
            <a:r>
              <a:rPr sz="1500" spc="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the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Mainland</a:t>
            </a:r>
            <a:r>
              <a:rPr sz="1500" spc="2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and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overseas</a:t>
            </a:r>
            <a:r>
              <a:rPr sz="1500" spc="1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countries</a:t>
            </a:r>
            <a:endParaRPr sz="1500" dirty="0">
              <a:latin typeface="Arial"/>
              <a:cs typeface="Arial MT"/>
            </a:endParaRPr>
          </a:p>
          <a:p>
            <a:pPr marL="355600" marR="283845" indent="-342900" algn="just">
              <a:buChar char="•"/>
              <a:tabLst>
                <a:tab pos="354965" algn="l"/>
                <a:tab pos="355600" algn="l"/>
              </a:tabLst>
            </a:pPr>
            <a:endParaRPr lang="en-US" sz="1500" spc="-10" dirty="0">
              <a:solidFill>
                <a:srgbClr val="002060"/>
              </a:solidFill>
              <a:latin typeface="Arial"/>
              <a:cs typeface="Arial MT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Explore</a:t>
            </a:r>
            <a:r>
              <a:rPr sz="1500" spc="2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and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engage</a:t>
            </a:r>
            <a:r>
              <a:rPr sz="1500" spc="1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5" dirty="0">
                <a:solidFill>
                  <a:srgbClr val="002060"/>
                </a:solidFill>
                <a:latin typeface="Arial"/>
                <a:cs typeface="Arial MT"/>
              </a:rPr>
              <a:t>with</a:t>
            </a:r>
            <a:r>
              <a:rPr sz="1500" spc="4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partners</a:t>
            </a:r>
            <a:r>
              <a:rPr sz="150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in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the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Guangdong-Hong Kong-Macao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Greater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Bay Area </a:t>
            </a:r>
            <a:r>
              <a:rPr sz="1500" spc="-49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dirty="0">
                <a:solidFill>
                  <a:srgbClr val="002060"/>
                </a:solidFill>
                <a:latin typeface="Arial"/>
                <a:cs typeface="Arial MT"/>
              </a:rPr>
              <a:t>to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open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up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 more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cooperation</a:t>
            </a:r>
            <a:r>
              <a:rPr sz="1500" spc="2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opportunities</a:t>
            </a:r>
            <a:endParaRPr sz="1500" dirty="0">
              <a:latin typeface="Arial"/>
              <a:cs typeface="Arial MT"/>
            </a:endParaRPr>
          </a:p>
          <a:p>
            <a:pPr marL="355600" marR="5080" indent="-342900">
              <a:buChar char="•"/>
              <a:tabLst>
                <a:tab pos="354965" algn="l"/>
                <a:tab pos="355600" algn="l"/>
              </a:tabLst>
            </a:pPr>
            <a:endParaRPr lang="en-US" sz="1500" spc="-10" dirty="0">
              <a:solidFill>
                <a:srgbClr val="002060"/>
              </a:solidFill>
              <a:latin typeface="Arial"/>
              <a:cs typeface="Arial MT"/>
            </a:endParaRPr>
          </a:p>
          <a:p>
            <a:pPr marL="355600" marR="31242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Support</a:t>
            </a:r>
            <a:r>
              <a:rPr sz="1500" spc="1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the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development</a:t>
            </a:r>
            <a:r>
              <a:rPr sz="1500" spc="3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5" dirty="0">
                <a:solidFill>
                  <a:srgbClr val="002060"/>
                </a:solidFill>
                <a:latin typeface="Arial"/>
                <a:cs typeface="Arial MT"/>
              </a:rPr>
              <a:t>of the </a:t>
            </a:r>
            <a:r>
              <a:rPr sz="1500" dirty="0">
                <a:solidFill>
                  <a:srgbClr val="002060"/>
                </a:solidFill>
                <a:latin typeface="Arial"/>
                <a:cs typeface="Arial MT"/>
              </a:rPr>
              <a:t>VTC</a:t>
            </a:r>
            <a:r>
              <a:rPr sz="1500" spc="-20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Mainland </a:t>
            </a:r>
            <a:r>
              <a:rPr sz="1500" spc="-484" dirty="0">
                <a:solidFill>
                  <a:srgbClr val="002060"/>
                </a:solidFill>
                <a:latin typeface="Arial"/>
                <a:cs typeface="Arial MT"/>
              </a:rPr>
              <a:t> </a:t>
            </a:r>
            <a:r>
              <a:rPr sz="1500" spc="-10" dirty="0">
                <a:solidFill>
                  <a:srgbClr val="002060"/>
                </a:solidFill>
                <a:latin typeface="Arial"/>
                <a:cs typeface="Arial MT"/>
              </a:rPr>
              <a:t>Office.</a:t>
            </a:r>
            <a:endParaRPr sz="1500" dirty="0">
              <a:latin typeface="Arial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33718" y="1226941"/>
            <a:ext cx="1899920" cy="4669790"/>
            <a:chOff x="6579158" y="1755261"/>
            <a:chExt cx="1899920" cy="4669790"/>
          </a:xfrm>
        </p:grpSpPr>
        <p:sp>
          <p:nvSpPr>
            <p:cNvPr id="6" name="object 6"/>
            <p:cNvSpPr/>
            <p:nvPr/>
          </p:nvSpPr>
          <p:spPr>
            <a:xfrm>
              <a:off x="6823929" y="1755261"/>
              <a:ext cx="1149350" cy="1278255"/>
            </a:xfrm>
            <a:custGeom>
              <a:avLst/>
              <a:gdLst/>
              <a:ahLst/>
              <a:cxnLst/>
              <a:rect l="l" t="t" r="r" b="b"/>
              <a:pathLst>
                <a:path w="1149350" h="1278255">
                  <a:moveTo>
                    <a:pt x="586892" y="0"/>
                  </a:moveTo>
                  <a:lnTo>
                    <a:pt x="531380" y="7518"/>
                  </a:lnTo>
                  <a:lnTo>
                    <a:pt x="67716" y="268668"/>
                  </a:lnTo>
                  <a:lnTo>
                    <a:pt x="27635" y="308863"/>
                  </a:lnTo>
                  <a:lnTo>
                    <a:pt x="5702" y="360806"/>
                  </a:lnTo>
                  <a:lnTo>
                    <a:pt x="0" y="883323"/>
                  </a:lnTo>
                  <a:lnTo>
                    <a:pt x="507" y="893025"/>
                  </a:lnTo>
                  <a:lnTo>
                    <a:pt x="14579" y="947839"/>
                  </a:lnTo>
                  <a:lnTo>
                    <a:pt x="49098" y="992797"/>
                  </a:lnTo>
                  <a:lnTo>
                    <a:pt x="498982" y="1258900"/>
                  </a:lnTo>
                  <a:lnTo>
                    <a:pt x="543636" y="1275778"/>
                  </a:lnTo>
                  <a:lnTo>
                    <a:pt x="580783" y="1278064"/>
                  </a:lnTo>
                  <a:lnTo>
                    <a:pt x="599465" y="1276210"/>
                  </a:lnTo>
                  <a:lnTo>
                    <a:pt x="635596" y="1264005"/>
                  </a:lnTo>
                  <a:lnTo>
                    <a:pt x="1072972" y="1015034"/>
                  </a:lnTo>
                  <a:lnTo>
                    <a:pt x="1110043" y="984961"/>
                  </a:lnTo>
                  <a:lnTo>
                    <a:pt x="1138275" y="936256"/>
                  </a:lnTo>
                  <a:lnTo>
                    <a:pt x="1146416" y="889012"/>
                  </a:lnTo>
                  <a:lnTo>
                    <a:pt x="1149235" y="395516"/>
                  </a:lnTo>
                  <a:lnTo>
                    <a:pt x="1148727" y="385800"/>
                  </a:lnTo>
                  <a:lnTo>
                    <a:pt x="1134338" y="330822"/>
                  </a:lnTo>
                  <a:lnTo>
                    <a:pt x="1100137" y="286029"/>
                  </a:lnTo>
                  <a:lnTo>
                    <a:pt x="649935" y="19761"/>
                  </a:lnTo>
                  <a:lnTo>
                    <a:pt x="605586" y="3060"/>
                  </a:lnTo>
                  <a:lnTo>
                    <a:pt x="586892" y="0"/>
                  </a:lnTo>
                  <a:close/>
                </a:path>
              </a:pathLst>
            </a:custGeom>
            <a:solidFill>
              <a:srgbClr val="0F2B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1840" y="2063495"/>
              <a:ext cx="576071" cy="5760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32014" y="2990293"/>
              <a:ext cx="1146810" cy="1277620"/>
            </a:xfrm>
            <a:custGeom>
              <a:avLst/>
              <a:gdLst/>
              <a:ahLst/>
              <a:cxnLst/>
              <a:rect l="l" t="t" r="r" b="b"/>
              <a:pathLst>
                <a:path w="1146809" h="1277620">
                  <a:moveTo>
                    <a:pt x="583945" y="0"/>
                  </a:moveTo>
                  <a:lnTo>
                    <a:pt x="528015" y="6845"/>
                  </a:lnTo>
                  <a:lnTo>
                    <a:pt x="73609" y="265023"/>
                  </a:lnTo>
                  <a:lnTo>
                    <a:pt x="36855" y="295262"/>
                  </a:lnTo>
                  <a:lnTo>
                    <a:pt x="8635" y="343954"/>
                  </a:lnTo>
                  <a:lnTo>
                    <a:pt x="660" y="390880"/>
                  </a:lnTo>
                  <a:lnTo>
                    <a:pt x="0" y="884643"/>
                  </a:lnTo>
                  <a:lnTo>
                    <a:pt x="380" y="893864"/>
                  </a:lnTo>
                  <a:lnTo>
                    <a:pt x="8051" y="931456"/>
                  </a:lnTo>
                  <a:lnTo>
                    <a:pt x="35801" y="980262"/>
                  </a:lnTo>
                  <a:lnTo>
                    <a:pt x="64528" y="1005509"/>
                  </a:lnTo>
                  <a:lnTo>
                    <a:pt x="508215" y="1262672"/>
                  </a:lnTo>
                  <a:lnTo>
                    <a:pt x="544398" y="1275054"/>
                  </a:lnTo>
                  <a:lnTo>
                    <a:pt x="581825" y="1277531"/>
                  </a:lnTo>
                  <a:lnTo>
                    <a:pt x="600544" y="1274876"/>
                  </a:lnTo>
                  <a:lnTo>
                    <a:pt x="636968" y="1262849"/>
                  </a:lnTo>
                  <a:lnTo>
                    <a:pt x="1072972" y="1012418"/>
                  </a:lnTo>
                  <a:lnTo>
                    <a:pt x="1109903" y="981875"/>
                  </a:lnTo>
                  <a:lnTo>
                    <a:pt x="1138123" y="933183"/>
                  </a:lnTo>
                  <a:lnTo>
                    <a:pt x="1146098" y="886269"/>
                  </a:lnTo>
                  <a:lnTo>
                    <a:pt x="1146568" y="382968"/>
                  </a:lnTo>
                  <a:lnTo>
                    <a:pt x="1144092" y="363943"/>
                  </a:lnTo>
                  <a:lnTo>
                    <a:pt x="1122248" y="312013"/>
                  </a:lnTo>
                  <a:lnTo>
                    <a:pt x="1082547" y="271818"/>
                  </a:lnTo>
                  <a:lnTo>
                    <a:pt x="638555" y="14465"/>
                  </a:lnTo>
                  <a:lnTo>
                    <a:pt x="58394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8288" y="3326891"/>
              <a:ext cx="576071" cy="5394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79158" y="4058850"/>
              <a:ext cx="1146810" cy="1278255"/>
            </a:xfrm>
            <a:custGeom>
              <a:avLst/>
              <a:gdLst/>
              <a:ahLst/>
              <a:cxnLst/>
              <a:rect l="l" t="t" r="r" b="b"/>
              <a:pathLst>
                <a:path w="1146809" h="1278254">
                  <a:moveTo>
                    <a:pt x="584149" y="0"/>
                  </a:moveTo>
                  <a:lnTo>
                    <a:pt x="527850" y="7454"/>
                  </a:lnTo>
                  <a:lnTo>
                    <a:pt x="501751" y="19316"/>
                  </a:lnTo>
                  <a:lnTo>
                    <a:pt x="73863" y="265468"/>
                  </a:lnTo>
                  <a:lnTo>
                    <a:pt x="37109" y="295706"/>
                  </a:lnTo>
                  <a:lnTo>
                    <a:pt x="8890" y="344398"/>
                  </a:lnTo>
                  <a:lnTo>
                    <a:pt x="0" y="884948"/>
                  </a:lnTo>
                  <a:lnTo>
                    <a:pt x="520" y="894651"/>
                  </a:lnTo>
                  <a:lnTo>
                    <a:pt x="15074" y="949312"/>
                  </a:lnTo>
                  <a:lnTo>
                    <a:pt x="49263" y="994092"/>
                  </a:lnTo>
                  <a:lnTo>
                    <a:pt x="499922" y="1258582"/>
                  </a:lnTo>
                  <a:lnTo>
                    <a:pt x="544563" y="1275448"/>
                  </a:lnTo>
                  <a:lnTo>
                    <a:pt x="582307" y="1278102"/>
                  </a:lnTo>
                  <a:lnTo>
                    <a:pt x="600722" y="1275283"/>
                  </a:lnTo>
                  <a:lnTo>
                    <a:pt x="636841" y="1263078"/>
                  </a:lnTo>
                  <a:lnTo>
                    <a:pt x="1073404" y="1012545"/>
                  </a:lnTo>
                  <a:lnTo>
                    <a:pt x="1110157" y="982319"/>
                  </a:lnTo>
                  <a:lnTo>
                    <a:pt x="1138199" y="933932"/>
                  </a:lnTo>
                  <a:lnTo>
                    <a:pt x="1146340" y="886701"/>
                  </a:lnTo>
                  <a:lnTo>
                    <a:pt x="1146746" y="383374"/>
                  </a:lnTo>
                  <a:lnTo>
                    <a:pt x="1144282" y="364350"/>
                  </a:lnTo>
                  <a:lnTo>
                    <a:pt x="1122591" y="312102"/>
                  </a:lnTo>
                  <a:lnTo>
                    <a:pt x="1082395" y="272021"/>
                  </a:lnTo>
                  <a:lnTo>
                    <a:pt x="638594" y="14782"/>
                  </a:lnTo>
                  <a:lnTo>
                    <a:pt x="602221" y="2705"/>
                  </a:lnTo>
                  <a:lnTo>
                    <a:pt x="584149" y="0"/>
                  </a:lnTo>
                  <a:close/>
                </a:path>
              </a:pathLst>
            </a:custGeom>
            <a:solidFill>
              <a:srgbClr val="BAC40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4096" y="4337303"/>
              <a:ext cx="576070" cy="6416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24003" y="5146952"/>
              <a:ext cx="1148080" cy="1277620"/>
            </a:xfrm>
            <a:custGeom>
              <a:avLst/>
              <a:gdLst/>
              <a:ahLst/>
              <a:cxnLst/>
              <a:rect l="l" t="t" r="r" b="b"/>
              <a:pathLst>
                <a:path w="1148079" h="1277620">
                  <a:moveTo>
                    <a:pt x="567766" y="0"/>
                  </a:moveTo>
                  <a:lnTo>
                    <a:pt x="530364" y="7353"/>
                  </a:lnTo>
                  <a:lnTo>
                    <a:pt x="75514" y="263474"/>
                  </a:lnTo>
                  <a:lnTo>
                    <a:pt x="38455" y="293535"/>
                  </a:lnTo>
                  <a:lnTo>
                    <a:pt x="10248" y="342201"/>
                  </a:lnTo>
                  <a:lnTo>
                    <a:pt x="0" y="892022"/>
                  </a:lnTo>
                  <a:lnTo>
                    <a:pt x="2476" y="911034"/>
                  </a:lnTo>
                  <a:lnTo>
                    <a:pt x="23672" y="963396"/>
                  </a:lnTo>
                  <a:lnTo>
                    <a:pt x="63372" y="1003592"/>
                  </a:lnTo>
                  <a:lnTo>
                    <a:pt x="507085" y="1262824"/>
                  </a:lnTo>
                  <a:lnTo>
                    <a:pt x="561695" y="1277302"/>
                  </a:lnTo>
                  <a:lnTo>
                    <a:pt x="580389" y="1277505"/>
                  </a:lnTo>
                  <a:lnTo>
                    <a:pt x="599109" y="1274851"/>
                  </a:lnTo>
                  <a:lnTo>
                    <a:pt x="617486" y="1269974"/>
                  </a:lnTo>
                  <a:lnTo>
                    <a:pt x="634860" y="1263269"/>
                  </a:lnTo>
                  <a:lnTo>
                    <a:pt x="1072032" y="1013663"/>
                  </a:lnTo>
                  <a:lnTo>
                    <a:pt x="1080401" y="1009116"/>
                  </a:lnTo>
                  <a:lnTo>
                    <a:pt x="1120762" y="969124"/>
                  </a:lnTo>
                  <a:lnTo>
                    <a:pt x="1142364" y="917028"/>
                  </a:lnTo>
                  <a:lnTo>
                    <a:pt x="1147876" y="395135"/>
                  </a:lnTo>
                  <a:lnTo>
                    <a:pt x="1147673" y="385610"/>
                  </a:lnTo>
                  <a:lnTo>
                    <a:pt x="1140307" y="348221"/>
                  </a:lnTo>
                  <a:lnTo>
                    <a:pt x="1112545" y="299415"/>
                  </a:lnTo>
                  <a:lnTo>
                    <a:pt x="1083995" y="273862"/>
                  </a:lnTo>
                  <a:lnTo>
                    <a:pt x="640892" y="14986"/>
                  </a:lnTo>
                  <a:lnTo>
                    <a:pt x="604888" y="2298"/>
                  </a:lnTo>
                  <a:lnTo>
                    <a:pt x="586460" y="203"/>
                  </a:lnTo>
                  <a:lnTo>
                    <a:pt x="567766" y="0"/>
                  </a:lnTo>
                  <a:close/>
                </a:path>
              </a:pathLst>
            </a:custGeom>
            <a:solidFill>
              <a:srgbClr val="0F2B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9332" y="5498591"/>
              <a:ext cx="576071" cy="57453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475980" y="5128696"/>
            <a:ext cx="2450465" cy="3308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International</a:t>
            </a:r>
            <a:r>
              <a:rPr sz="2000" b="1" spc="-1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Events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8602481" y="2787070"/>
            <a:ext cx="2397760" cy="63627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Non-local</a:t>
            </a:r>
            <a:r>
              <a:rPr sz="2000" b="1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Industrial </a:t>
            </a:r>
            <a:r>
              <a:rPr sz="2000" b="1" spc="-5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Attachments</a:t>
            </a:r>
            <a:endParaRPr lang="en-US" sz="20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11357" y="4060058"/>
            <a:ext cx="2426335" cy="3308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Student</a:t>
            </a:r>
            <a:r>
              <a:rPr sz="2000" b="1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Study</a:t>
            </a:r>
            <a:r>
              <a:rPr sz="2000" b="1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2060"/>
                </a:solidFill>
                <a:latin typeface="Arial"/>
                <a:cs typeface="Arial"/>
              </a:rPr>
              <a:t>Trips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51545" y="1521697"/>
            <a:ext cx="2200275" cy="63627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Non-local</a:t>
            </a:r>
            <a:r>
              <a:rPr sz="2000" b="1" spc="-1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Student </a:t>
            </a:r>
            <a:r>
              <a:rPr sz="2000" b="1" spc="-5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Admissions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74DDFD-9B09-D2AB-85B0-E71260855455}"/>
              </a:ext>
            </a:extLst>
          </p:cNvPr>
          <p:cNvSpPr/>
          <p:nvPr/>
        </p:nvSpPr>
        <p:spPr>
          <a:xfrm>
            <a:off x="6113453" y="3766474"/>
            <a:ext cx="5135501" cy="1312739"/>
          </a:xfrm>
          <a:prstGeom prst="roundRect">
            <a:avLst/>
          </a:prstGeom>
          <a:solidFill>
            <a:srgbClr val="DCE6F2">
              <a:alpha val="6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1A35D8-0C11-FBF4-06C1-74692FC96468}"/>
              </a:ext>
            </a:extLst>
          </p:cNvPr>
          <p:cNvSpPr/>
          <p:nvPr/>
        </p:nvSpPr>
        <p:spPr>
          <a:xfrm>
            <a:off x="1897054" y="2059595"/>
            <a:ext cx="3845181" cy="1231459"/>
          </a:xfrm>
          <a:prstGeom prst="roundRect">
            <a:avLst/>
          </a:prstGeom>
          <a:solidFill>
            <a:srgbClr val="DCE6F2">
              <a:alpha val="6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398" y="793221"/>
            <a:ext cx="72224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We</a:t>
            </a:r>
            <a:r>
              <a:rPr spc="-10" dirty="0"/>
              <a:t> </a:t>
            </a:r>
            <a:r>
              <a:rPr dirty="0"/>
              <a:t>are</a:t>
            </a:r>
            <a:r>
              <a:rPr spc="5" dirty="0"/>
              <a:t> </a:t>
            </a:r>
            <a:r>
              <a:rPr spc="-5" dirty="0"/>
              <a:t>your</a:t>
            </a:r>
            <a:r>
              <a:rPr spc="-15" dirty="0"/>
              <a:t> </a:t>
            </a:r>
            <a:r>
              <a:rPr dirty="0"/>
              <a:t>first</a:t>
            </a:r>
            <a:r>
              <a:rPr spc="-10" dirty="0"/>
              <a:t> </a:t>
            </a:r>
            <a:r>
              <a:rPr spc="-5" dirty="0"/>
              <a:t>stop</a:t>
            </a:r>
            <a:r>
              <a:rPr spc="-15" dirty="0"/>
              <a:t> </a:t>
            </a:r>
            <a:r>
              <a:rPr spc="-5" dirty="0"/>
              <a:t>for…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684" y="1968500"/>
            <a:ext cx="1487931" cy="13238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68392" y="3621023"/>
            <a:ext cx="1477263" cy="14467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73535" y="4075687"/>
            <a:ext cx="4616450" cy="75148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C58"/>
                </a:solidFill>
                <a:latin typeface="Arial"/>
                <a:cs typeface="Arial"/>
              </a:rPr>
              <a:t>Student</a:t>
            </a:r>
            <a:r>
              <a:rPr sz="2400" b="1" spc="-45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C58"/>
                </a:solidFill>
                <a:latin typeface="Arial"/>
                <a:cs typeface="Arial"/>
              </a:rPr>
              <a:t>visa</a:t>
            </a:r>
            <a:r>
              <a:rPr sz="2400" b="1" spc="-40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C58"/>
                </a:solidFill>
                <a:latin typeface="Arial"/>
                <a:cs typeface="Arial"/>
              </a:rPr>
              <a:t>and </a:t>
            </a:r>
            <a:r>
              <a:rPr lang="en-US" sz="2400" b="1" spc="-650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C58"/>
                </a:solidFill>
                <a:latin typeface="Arial"/>
                <a:cs typeface="Arial"/>
              </a:rPr>
              <a:t>immigration- </a:t>
            </a:r>
            <a:r>
              <a:rPr sz="2400" b="1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C58"/>
                </a:solidFill>
                <a:latin typeface="Arial"/>
                <a:cs typeface="Arial"/>
              </a:rPr>
              <a:t>related</a:t>
            </a:r>
            <a:r>
              <a:rPr sz="2400" b="1" spc="-30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C58"/>
                </a:solidFill>
                <a:latin typeface="Arial"/>
                <a:cs typeface="Arial"/>
              </a:rPr>
              <a:t>policies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771F7-569E-4386-92E8-D23FB8E395CA}"/>
              </a:ext>
            </a:extLst>
          </p:cNvPr>
          <p:cNvSpPr txBox="1"/>
          <p:nvPr/>
        </p:nvSpPr>
        <p:spPr>
          <a:xfrm>
            <a:off x="2590800" y="2448689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400" b="1" dirty="0">
                <a:hlinkClick r:id="rId5"/>
              </a:rPr>
              <a:t>Health insurance</a:t>
            </a:r>
            <a:endParaRPr lang="en-HK" sz="2400" b="1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452" y="566811"/>
            <a:ext cx="4872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For</a:t>
            </a:r>
            <a:r>
              <a:rPr spc="-30" dirty="0"/>
              <a:t> </a:t>
            </a:r>
            <a:r>
              <a:rPr spc="-5" dirty="0"/>
              <a:t>these</a:t>
            </a:r>
            <a:r>
              <a:rPr spc="-30" dirty="0"/>
              <a:t> </a:t>
            </a:r>
            <a:r>
              <a:rPr dirty="0"/>
              <a:t>needs…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5087" y="1496567"/>
            <a:ext cx="1252727" cy="12527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6236" y="3174491"/>
            <a:ext cx="1152143" cy="11521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6236" y="4812791"/>
            <a:ext cx="1152143" cy="11521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6416" y="1484376"/>
            <a:ext cx="1161287" cy="11612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10528" y="3176524"/>
            <a:ext cx="1027175" cy="10271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10528" y="4737099"/>
            <a:ext cx="1027175" cy="10271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74180" y="1515071"/>
            <a:ext cx="3144520" cy="44678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753745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A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c</a:t>
            </a:r>
            <a:r>
              <a:rPr sz="2200" spc="-10" dirty="0">
                <a:solidFill>
                  <a:srgbClr val="001C58"/>
                </a:solidFill>
                <a:latin typeface="Arial"/>
                <a:cs typeface="Arial MT"/>
              </a:rPr>
              <a:t>ade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m</a:t>
            </a:r>
            <a:r>
              <a:rPr sz="2200" spc="-10" dirty="0">
                <a:solidFill>
                  <a:srgbClr val="001C58"/>
                </a:solidFill>
                <a:latin typeface="Arial"/>
                <a:cs typeface="Arial MT"/>
              </a:rPr>
              <a:t>i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c-r</a:t>
            </a:r>
            <a:r>
              <a:rPr sz="2200" spc="-10" dirty="0">
                <a:solidFill>
                  <a:srgbClr val="001C58"/>
                </a:solidFill>
                <a:latin typeface="Arial"/>
                <a:cs typeface="Arial MT"/>
              </a:rPr>
              <a:t>el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a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t</a:t>
            </a:r>
            <a:r>
              <a:rPr sz="2200" spc="-10" dirty="0">
                <a:solidFill>
                  <a:srgbClr val="001C58"/>
                </a:solidFill>
                <a:latin typeface="Arial"/>
                <a:cs typeface="Arial MT"/>
              </a:rPr>
              <a:t>ed 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enquiries</a:t>
            </a:r>
            <a:endParaRPr lang="en-US" sz="2200" dirty="0">
              <a:latin typeface="Arial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Programme Leaders </a:t>
            </a:r>
            <a:r>
              <a:rPr sz="2200" b="1" dirty="0">
                <a:solidFill>
                  <a:srgbClr val="92D050"/>
                </a:solidFill>
                <a:latin typeface="Arial"/>
                <a:cs typeface="Arial"/>
              </a:rPr>
              <a:t>/ </a:t>
            </a:r>
            <a:r>
              <a:rPr sz="2200" b="1" spc="-6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Instructors</a:t>
            </a:r>
            <a:endParaRPr sz="22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26670" marR="663575">
              <a:lnSpc>
                <a:spcPct val="100000"/>
              </a:lnSpc>
              <a:spcBef>
                <a:spcPts val="1270"/>
              </a:spcBef>
            </a:pPr>
            <a:r>
              <a:rPr sz="2200" spc="-20" dirty="0">
                <a:solidFill>
                  <a:srgbClr val="001C58"/>
                </a:solidFill>
                <a:latin typeface="Arial"/>
                <a:cs typeface="Arial MT"/>
              </a:rPr>
              <a:t>Tuition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fee-related </a:t>
            </a:r>
            <a:r>
              <a:rPr sz="2200" spc="-65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enquiries</a:t>
            </a:r>
            <a:endParaRPr sz="2200" dirty="0">
              <a:latin typeface="Arial"/>
              <a:cs typeface="Arial MT"/>
            </a:endParaRPr>
          </a:p>
          <a:p>
            <a:pPr marL="42545" marR="419100">
              <a:lnSpc>
                <a:spcPct val="100000"/>
              </a:lnSpc>
              <a:spcBef>
                <a:spcPts val="30"/>
              </a:spcBef>
            </a:pP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Registry</a:t>
            </a:r>
            <a:r>
              <a:rPr sz="2200" b="1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2D050"/>
                </a:solidFill>
                <a:latin typeface="Arial"/>
                <a:cs typeface="Arial"/>
              </a:rPr>
              <a:t>/</a:t>
            </a:r>
            <a:r>
              <a:rPr sz="2200" b="1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Campus </a:t>
            </a:r>
            <a:r>
              <a:rPr sz="2200" b="1" spc="-6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Secretariat</a:t>
            </a:r>
            <a:endParaRPr sz="22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88265" marR="880110">
              <a:lnSpc>
                <a:spcPct val="100000"/>
              </a:lnSpc>
              <a:spcBef>
                <a:spcPts val="1630"/>
              </a:spcBef>
            </a:pPr>
            <a:r>
              <a:rPr sz="2200" spc="-10" dirty="0">
                <a:solidFill>
                  <a:srgbClr val="001C58"/>
                </a:solidFill>
                <a:latin typeface="Arial"/>
                <a:cs typeface="Arial MT"/>
              </a:rPr>
              <a:t>Ca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m</a:t>
            </a:r>
            <a:r>
              <a:rPr sz="2200" spc="-10" dirty="0">
                <a:solidFill>
                  <a:srgbClr val="001C58"/>
                </a:solidFill>
                <a:latin typeface="Arial"/>
                <a:cs typeface="Arial MT"/>
              </a:rPr>
              <a:t>pu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s-r</a:t>
            </a:r>
            <a:r>
              <a:rPr sz="2200" spc="-10" dirty="0">
                <a:solidFill>
                  <a:srgbClr val="001C58"/>
                </a:solidFill>
                <a:latin typeface="Arial"/>
                <a:cs typeface="Arial MT"/>
              </a:rPr>
              <a:t>el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a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t</a:t>
            </a:r>
            <a:r>
              <a:rPr sz="2200" spc="-10" dirty="0">
                <a:solidFill>
                  <a:srgbClr val="001C58"/>
                </a:solidFill>
                <a:latin typeface="Arial"/>
                <a:cs typeface="Arial MT"/>
              </a:rPr>
              <a:t>ed 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enquiries</a:t>
            </a:r>
            <a:endParaRPr sz="2200" dirty="0">
              <a:latin typeface="Arial"/>
              <a:cs typeface="Arial MT"/>
            </a:endParaRPr>
          </a:p>
          <a:p>
            <a:pPr marL="88265">
              <a:lnSpc>
                <a:spcPts val="2655"/>
              </a:lnSpc>
            </a:pP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Registry</a:t>
            </a:r>
            <a:r>
              <a:rPr sz="2200" b="1" spc="-2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92D050"/>
                </a:solidFill>
                <a:latin typeface="Arial"/>
                <a:cs typeface="Arial"/>
              </a:rPr>
              <a:t>/</a:t>
            </a:r>
            <a:r>
              <a:rPr sz="2200" b="1" spc="-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Campus</a:t>
            </a:r>
            <a:endParaRPr sz="2200" dirty="0">
              <a:solidFill>
                <a:srgbClr val="92D050"/>
              </a:solidFill>
              <a:latin typeface="Arial"/>
              <a:cs typeface="Arial"/>
            </a:endParaRPr>
          </a:p>
          <a:p>
            <a:pPr marL="88265">
              <a:lnSpc>
                <a:spcPct val="100000"/>
              </a:lnSpc>
            </a:pP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Secretariat</a:t>
            </a:r>
            <a:endParaRPr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810060" y="1516596"/>
            <a:ext cx="3497579" cy="4916667"/>
          </a:xfrm>
          <a:prstGeom prst="rect">
            <a:avLst/>
          </a:prstGeom>
        </p:spPr>
        <p:txBody>
          <a:bodyPr vert="horz" wrap="square" lIns="0" tIns="45085" rIns="0" bIns="0" rtlCol="0" anchor="t">
            <a:spAutoFit/>
          </a:bodyPr>
          <a:lstStyle/>
          <a:p>
            <a:pPr marL="27940" marR="5080" indent="-15875">
              <a:lnSpc>
                <a:spcPct val="109000"/>
              </a:lnSpc>
              <a:spcBef>
                <a:spcPts val="355"/>
              </a:spcBef>
            </a:pP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Psychological counselling </a:t>
            </a:r>
            <a:r>
              <a:rPr sz="2200" spc="-65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Student Development </a:t>
            </a:r>
            <a:r>
              <a:rPr sz="2200" b="1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Office</a:t>
            </a:r>
            <a:endParaRPr lang="en-US" sz="2200" dirty="0">
              <a:solidFill>
                <a:srgbClr val="92D05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Arial"/>
              <a:cs typeface="Arial"/>
            </a:endParaRPr>
          </a:p>
          <a:p>
            <a:pPr marL="114300" marR="533400" indent="-39370">
              <a:lnSpc>
                <a:spcPct val="102200"/>
              </a:lnSpc>
              <a:spcBef>
                <a:spcPts val="5"/>
              </a:spcBef>
            </a:pPr>
            <a:endParaRPr lang="en-US" sz="2200" spc="-5" dirty="0">
              <a:solidFill>
                <a:srgbClr val="001C58"/>
              </a:solidFill>
              <a:latin typeface="Arial"/>
              <a:cs typeface="Arial MT"/>
            </a:endParaRPr>
          </a:p>
          <a:p>
            <a:pPr marL="114300" marR="533400" indent="-39370">
              <a:lnSpc>
                <a:spcPct val="102200"/>
              </a:lnSpc>
              <a:spcBef>
                <a:spcPts val="5"/>
              </a:spcBef>
            </a:pP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Hall-related enquiries </a:t>
            </a:r>
            <a:r>
              <a:rPr sz="2200" spc="-65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4300" marR="533400" indent="-39370">
              <a:lnSpc>
                <a:spcPct val="102200"/>
              </a:lnSpc>
              <a:spcBef>
                <a:spcPts val="5"/>
              </a:spcBef>
            </a:pP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Hall Management </a:t>
            </a:r>
            <a:r>
              <a:rPr sz="2200" b="1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Office</a:t>
            </a:r>
            <a:endParaRPr sz="2200" dirty="0">
              <a:solidFill>
                <a:srgbClr val="92D05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>
              <a:latin typeface="Arial"/>
              <a:cs typeface="Arial"/>
            </a:endParaRPr>
          </a:p>
          <a:p>
            <a:pPr marL="114935" marR="712470"/>
            <a:endParaRPr lang="en-US" sz="2200" spc="-5" dirty="0">
              <a:solidFill>
                <a:srgbClr val="001C58"/>
              </a:solidFill>
              <a:latin typeface="Arial"/>
              <a:cs typeface="Arial MT"/>
            </a:endParaRPr>
          </a:p>
          <a:p>
            <a:pPr marL="114935" marR="712470">
              <a:lnSpc>
                <a:spcPct val="100000"/>
              </a:lnSpc>
            </a:pP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Computer account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/ </a:t>
            </a:r>
            <a:r>
              <a:rPr sz="2200" spc="-65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network-related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enquiries</a:t>
            </a:r>
            <a:endParaRPr sz="2200" dirty="0">
              <a:latin typeface="Arial"/>
              <a:cs typeface="Arial MT"/>
            </a:endParaRPr>
          </a:p>
          <a:p>
            <a:pPr marL="147955">
              <a:lnSpc>
                <a:spcPct val="100000"/>
              </a:lnSpc>
              <a:spcBef>
                <a:spcPts val="50"/>
              </a:spcBef>
            </a:pP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ITSD</a:t>
            </a:r>
            <a:endParaRPr sz="2200" dirty="0">
              <a:solidFill>
                <a:srgbClr val="92D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6271" y="571444"/>
            <a:ext cx="6497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4</a:t>
            </a:r>
            <a:r>
              <a:rPr spc="-20" dirty="0"/>
              <a:t> </a:t>
            </a:r>
            <a:r>
              <a:rPr dirty="0"/>
              <a:t>Most</a:t>
            </a:r>
            <a:r>
              <a:rPr spc="-20" dirty="0"/>
              <a:t> </a:t>
            </a:r>
            <a:r>
              <a:rPr spc="-5" dirty="0"/>
              <a:t>Important</a:t>
            </a:r>
            <a:r>
              <a:rPr spc="-185" dirty="0"/>
              <a:t> </a:t>
            </a:r>
            <a:r>
              <a:rPr dirty="0"/>
              <a:t>Advice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94920" y="5234842"/>
            <a:ext cx="8108315" cy="3975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001C58"/>
                </a:solidFill>
                <a:latin typeface="Arial"/>
                <a:cs typeface="Arial MT"/>
              </a:rPr>
              <a:t>Read</a:t>
            </a:r>
            <a:r>
              <a:rPr sz="2500" spc="-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500" spc="-5" dirty="0">
                <a:solidFill>
                  <a:srgbClr val="001C58"/>
                </a:solidFill>
                <a:latin typeface="Arial"/>
                <a:cs typeface="Arial MT"/>
              </a:rPr>
              <a:t>documents/emails</a:t>
            </a:r>
            <a:r>
              <a:rPr sz="2500" spc="-2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500" spc="-5" dirty="0">
                <a:solidFill>
                  <a:srgbClr val="001C58"/>
                </a:solidFill>
                <a:latin typeface="Arial"/>
                <a:cs typeface="Arial MT"/>
              </a:rPr>
              <a:t>carefully</a:t>
            </a:r>
            <a:endParaRPr lang="en-US" sz="2500" dirty="0">
              <a:latin typeface="Arial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9B1A07-BE9D-DB10-1DA4-35BED5C6B5EC}"/>
              </a:ext>
            </a:extLst>
          </p:cNvPr>
          <p:cNvSpPr/>
          <p:nvPr/>
        </p:nvSpPr>
        <p:spPr>
          <a:xfrm>
            <a:off x="1510975" y="1531276"/>
            <a:ext cx="8539101" cy="80473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0F1F9-9289-1EB0-1D96-2A892FBA558C}"/>
              </a:ext>
            </a:extLst>
          </p:cNvPr>
          <p:cNvSpPr txBox="1"/>
          <p:nvPr/>
        </p:nvSpPr>
        <p:spPr>
          <a:xfrm>
            <a:off x="2519894" y="1663328"/>
            <a:ext cx="7142059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1C58"/>
                </a:solidFill>
                <a:latin typeface="Arial"/>
                <a:ea typeface="+mn-lt"/>
                <a:cs typeface="Arial"/>
              </a:rPr>
              <a:t>Check your VTC student email regularly</a:t>
            </a:r>
            <a:endParaRPr lang="en-US" sz="25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6583" y="1411224"/>
            <a:ext cx="1033271" cy="103327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F96BA0-7E45-41C1-3E8C-A2E9FEACE4E8}"/>
              </a:ext>
            </a:extLst>
          </p:cNvPr>
          <p:cNvSpPr/>
          <p:nvPr/>
        </p:nvSpPr>
        <p:spPr>
          <a:xfrm>
            <a:off x="1510974" y="2699675"/>
            <a:ext cx="8539101" cy="804739"/>
          </a:xfrm>
          <a:prstGeom prst="roundRect">
            <a:avLst/>
          </a:prstGeom>
          <a:solidFill>
            <a:srgbClr val="DCE6F2">
              <a:alpha val="68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75063" y="2584703"/>
            <a:ext cx="1033271" cy="103174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57DE26-1A59-9B4D-8C53-C6BDD2D3442D}"/>
              </a:ext>
            </a:extLst>
          </p:cNvPr>
          <p:cNvSpPr/>
          <p:nvPr/>
        </p:nvSpPr>
        <p:spPr>
          <a:xfrm>
            <a:off x="1419534" y="3939195"/>
            <a:ext cx="8630541" cy="804739"/>
          </a:xfrm>
          <a:prstGeom prst="roundRect">
            <a:avLst/>
          </a:prstGeom>
          <a:solidFill>
            <a:srgbClr val="EBF1DE">
              <a:alpha val="84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56397-250F-8BC8-F111-F00B8EF2EBC0}"/>
              </a:ext>
            </a:extLst>
          </p:cNvPr>
          <p:cNvSpPr txBox="1"/>
          <p:nvPr/>
        </p:nvSpPr>
        <p:spPr>
          <a:xfrm>
            <a:off x="2346101" y="2817603"/>
            <a:ext cx="656395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1C58"/>
                </a:solidFill>
                <a:latin typeface="Arial"/>
                <a:ea typeface="+mn-lt"/>
                <a:cs typeface="+mn-lt"/>
              </a:rPr>
              <a:t>Take initiative towards your student life</a:t>
            </a:r>
            <a:r>
              <a:rPr lang="en-US" sz="3000" dirty="0">
                <a:solidFill>
                  <a:srgbClr val="001C58"/>
                </a:solidFill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7543" y="3826764"/>
            <a:ext cx="1033271" cy="10332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D0A4A0-4BE6-C6D1-4907-4DB2E42C6BAF}"/>
              </a:ext>
            </a:extLst>
          </p:cNvPr>
          <p:cNvSpPr txBox="1"/>
          <p:nvPr/>
        </p:nvSpPr>
        <p:spPr>
          <a:xfrm>
            <a:off x="2579780" y="4057123"/>
            <a:ext cx="6563956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1C58"/>
                </a:solidFill>
                <a:latin typeface="Arial"/>
                <a:ea typeface="+mn-lt"/>
                <a:cs typeface="+mn-lt"/>
              </a:rPr>
              <a:t>Be responsive </a:t>
            </a:r>
            <a:endParaRPr lang="en-US" sz="2500" dirty="0">
              <a:latin typeface="Arial"/>
              <a:ea typeface="Calibri"/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115DBD-4B0C-CC26-CC29-32B0F7ACD13C}"/>
              </a:ext>
            </a:extLst>
          </p:cNvPr>
          <p:cNvSpPr/>
          <p:nvPr/>
        </p:nvSpPr>
        <p:spPr>
          <a:xfrm>
            <a:off x="1419534" y="5077115"/>
            <a:ext cx="8539101" cy="80473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5063" y="4958588"/>
            <a:ext cx="1033271" cy="10317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864" y="556235"/>
            <a:ext cx="10659745" cy="1218923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ts val="4675"/>
              </a:lnSpc>
              <a:spcBef>
                <a:spcPts val="105"/>
              </a:spcBef>
            </a:pPr>
            <a:r>
              <a:rPr spc="-5" dirty="0"/>
              <a:t>Semester</a:t>
            </a:r>
            <a:r>
              <a:rPr spc="-55" dirty="0"/>
              <a:t> </a:t>
            </a:r>
            <a:r>
              <a:rPr spc="-5" dirty="0"/>
              <a:t>1,</a:t>
            </a:r>
            <a:r>
              <a:rPr spc="-190" dirty="0"/>
              <a:t> </a:t>
            </a:r>
            <a:r>
              <a:rPr spc="-45" dirty="0"/>
              <a:t>AY202</a:t>
            </a:r>
            <a:r>
              <a:rPr lang="en-HK" spc="-45" dirty="0"/>
              <a:t>4</a:t>
            </a:r>
            <a:r>
              <a:rPr spc="-45" dirty="0"/>
              <a:t>/2</a:t>
            </a:r>
            <a:r>
              <a:rPr lang="en-HK" spc="-45" dirty="0"/>
              <a:t>5</a:t>
            </a:r>
            <a:endParaRPr lang="en-US" dirty="0"/>
          </a:p>
          <a:p>
            <a:pPr marL="12700">
              <a:lnSpc>
                <a:spcPts val="4675"/>
              </a:lnSpc>
            </a:pPr>
            <a:r>
              <a:rPr dirty="0"/>
              <a:t>School</a:t>
            </a:r>
            <a:r>
              <a:rPr spc="-55" dirty="0"/>
              <a:t> </a:t>
            </a:r>
            <a:r>
              <a:rPr dirty="0"/>
              <a:t>commencement</a:t>
            </a:r>
            <a:r>
              <a:rPr spc="-60" dirty="0"/>
              <a:t> </a:t>
            </a:r>
            <a:r>
              <a:rPr dirty="0"/>
              <a:t>on</a:t>
            </a:r>
            <a:r>
              <a:rPr spc="-25" dirty="0"/>
              <a:t> </a:t>
            </a:r>
            <a:r>
              <a:rPr lang="en-HK" spc="-25" dirty="0"/>
              <a:t>2</a:t>
            </a:r>
            <a:r>
              <a:rPr spc="-25" dirty="0"/>
              <a:t> </a:t>
            </a:r>
            <a:r>
              <a:rPr dirty="0"/>
              <a:t>Sep</a:t>
            </a:r>
            <a:r>
              <a:rPr spc="-25" dirty="0"/>
              <a:t> </a:t>
            </a:r>
            <a:r>
              <a:rPr dirty="0"/>
              <a:t>202</a:t>
            </a:r>
            <a:r>
              <a:rPr lang="en-HK" dirty="0"/>
              <a:t>4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81583" y="2138680"/>
            <a:ext cx="10327639" cy="30464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1300" marR="622935" indent="-228600" algn="just">
              <a:lnSpc>
                <a:spcPct val="11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000" spc="-5" dirty="0">
                <a:latin typeface="Arial"/>
              </a:rPr>
              <a:t>Engaging</a:t>
            </a:r>
            <a:r>
              <a:rPr sz="2000" spc="-50" dirty="0">
                <a:latin typeface="Arial"/>
              </a:rPr>
              <a:t> </a:t>
            </a:r>
            <a:r>
              <a:rPr sz="2000" dirty="0">
                <a:latin typeface="Arial"/>
              </a:rPr>
              <a:t>in learning</a:t>
            </a:r>
            <a:r>
              <a:rPr sz="2000" spc="-50" dirty="0">
                <a:latin typeface="Arial"/>
              </a:rPr>
              <a:t> </a:t>
            </a:r>
            <a:r>
              <a:rPr sz="2000" spc="-5" dirty="0">
                <a:latin typeface="Arial"/>
              </a:rPr>
              <a:t>activities</a:t>
            </a:r>
            <a:r>
              <a:rPr sz="2000" spc="-25" dirty="0">
                <a:latin typeface="Arial"/>
              </a:rPr>
              <a:t> </a:t>
            </a:r>
            <a:r>
              <a:rPr sz="2000" b="1" u="sng" dirty="0">
                <a:solidFill>
                  <a:srgbClr val="002060"/>
                </a:solidFill>
                <a:latin typeface="Arial"/>
              </a:rPr>
              <a:t>without</a:t>
            </a:r>
            <a:r>
              <a:rPr sz="2000" b="1" u="sng" spc="-35" dirty="0">
                <a:solidFill>
                  <a:srgbClr val="002060"/>
                </a:solidFill>
                <a:latin typeface="Arial"/>
              </a:rPr>
              <a:t> </a:t>
            </a:r>
            <a:r>
              <a:rPr sz="2000" b="1" u="sng" dirty="0">
                <a:solidFill>
                  <a:srgbClr val="002060"/>
                </a:solidFill>
                <a:latin typeface="Arial"/>
              </a:rPr>
              <a:t>a</a:t>
            </a:r>
            <a:r>
              <a:rPr sz="2000" b="1" u="sng" spc="-10" dirty="0">
                <a:solidFill>
                  <a:srgbClr val="002060"/>
                </a:solidFill>
                <a:latin typeface="Arial"/>
              </a:rPr>
              <a:t> </a:t>
            </a:r>
            <a:r>
              <a:rPr sz="2000" b="1" u="sng" spc="-5" dirty="0">
                <a:solidFill>
                  <a:srgbClr val="002060"/>
                </a:solidFill>
                <a:latin typeface="Arial"/>
              </a:rPr>
              <a:t>valid</a:t>
            </a:r>
            <a:r>
              <a:rPr sz="2000" b="1" u="sng" spc="-10" dirty="0">
                <a:solidFill>
                  <a:srgbClr val="002060"/>
                </a:solidFill>
                <a:latin typeface="Arial"/>
              </a:rPr>
              <a:t> </a:t>
            </a:r>
            <a:r>
              <a:rPr sz="2000" b="1" u="sng" dirty="0">
                <a:solidFill>
                  <a:srgbClr val="002060"/>
                </a:solidFill>
                <a:latin typeface="Arial"/>
              </a:rPr>
              <a:t>student</a:t>
            </a:r>
            <a:r>
              <a:rPr sz="2000" b="1" u="sng" spc="-45" dirty="0">
                <a:solidFill>
                  <a:srgbClr val="002060"/>
                </a:solidFill>
                <a:latin typeface="Arial"/>
              </a:rPr>
              <a:t> </a:t>
            </a:r>
            <a:r>
              <a:rPr sz="2000" b="1" u="sng" spc="-5" dirty="0">
                <a:solidFill>
                  <a:srgbClr val="002060"/>
                </a:solidFill>
                <a:latin typeface="Arial"/>
              </a:rPr>
              <a:t>visa</a:t>
            </a:r>
            <a:r>
              <a:rPr sz="2000" b="1" u="sng" dirty="0">
                <a:solidFill>
                  <a:srgbClr val="002060"/>
                </a:solidFill>
                <a:latin typeface="Arial"/>
              </a:rPr>
              <a:t> </a:t>
            </a:r>
            <a:r>
              <a:rPr sz="2000" dirty="0">
                <a:latin typeface="Arial"/>
              </a:rPr>
              <a:t>is a </a:t>
            </a:r>
            <a:r>
              <a:rPr sz="2000" spc="-625" dirty="0">
                <a:latin typeface="Arial"/>
              </a:rPr>
              <a:t> </a:t>
            </a:r>
            <a:r>
              <a:rPr sz="2000" spc="-5" dirty="0">
                <a:latin typeface="Arial"/>
              </a:rPr>
              <a:t>violation</a:t>
            </a:r>
            <a:r>
              <a:rPr sz="2000" spc="-40" dirty="0">
                <a:latin typeface="Arial"/>
              </a:rPr>
              <a:t> </a:t>
            </a:r>
            <a:r>
              <a:rPr sz="2000" dirty="0">
                <a:latin typeface="Arial"/>
              </a:rPr>
              <a:t>of</a:t>
            </a:r>
            <a:r>
              <a:rPr sz="2000" spc="-15" dirty="0">
                <a:latin typeface="Arial"/>
              </a:rPr>
              <a:t> </a:t>
            </a:r>
            <a:r>
              <a:rPr sz="2000" spc="-5" dirty="0">
                <a:latin typeface="Arial"/>
              </a:rPr>
              <a:t>immigration</a:t>
            </a:r>
            <a:r>
              <a:rPr sz="2000" spc="-50" dirty="0">
                <a:latin typeface="Arial"/>
              </a:rPr>
              <a:t> </a:t>
            </a:r>
            <a:r>
              <a:rPr sz="2000" dirty="0">
                <a:latin typeface="Arial"/>
              </a:rPr>
              <a:t>laws.</a:t>
            </a:r>
            <a:endParaRPr lang="en-HK" sz="2000" dirty="0">
              <a:latin typeface="Arial"/>
            </a:endParaRPr>
          </a:p>
          <a:p>
            <a:pPr marL="12700" marR="622935" algn="just">
              <a:lnSpc>
                <a:spcPct val="110000"/>
              </a:lnSpc>
              <a:spcBef>
                <a:spcPts val="100"/>
              </a:spcBef>
              <a:tabLst>
                <a:tab pos="241300" algn="l"/>
              </a:tabLst>
            </a:pPr>
            <a:endParaRPr sz="2000" dirty="0">
              <a:latin typeface="Arial"/>
            </a:endParaRPr>
          </a:p>
          <a:p>
            <a:pPr marL="241300" marR="1123950" indent="-228600" algn="just">
              <a:lnSpc>
                <a:spcPct val="110000"/>
              </a:lnSpc>
              <a:buChar char="•"/>
              <a:tabLst>
                <a:tab pos="241300" algn="l"/>
              </a:tabLst>
            </a:pPr>
            <a:r>
              <a:rPr sz="2000" dirty="0">
                <a:latin typeface="Arial"/>
              </a:rPr>
              <a:t>MIAO is </a:t>
            </a:r>
            <a:r>
              <a:rPr sz="2000" spc="-5" dirty="0">
                <a:latin typeface="Arial"/>
              </a:rPr>
              <a:t>actively </a:t>
            </a:r>
            <a:r>
              <a:rPr sz="2000" dirty="0">
                <a:latin typeface="Arial"/>
              </a:rPr>
              <a:t>monitoring the </a:t>
            </a:r>
            <a:r>
              <a:rPr sz="2000" spc="-5" dirty="0">
                <a:latin typeface="Arial"/>
              </a:rPr>
              <a:t>progress </a:t>
            </a:r>
            <a:r>
              <a:rPr sz="2000" dirty="0">
                <a:latin typeface="Arial"/>
              </a:rPr>
              <a:t>of students' </a:t>
            </a:r>
            <a:r>
              <a:rPr sz="2000" spc="-5" dirty="0">
                <a:latin typeface="Arial"/>
              </a:rPr>
              <a:t>visa </a:t>
            </a:r>
            <a:r>
              <a:rPr sz="2000" spc="-625" dirty="0">
                <a:latin typeface="Arial"/>
              </a:rPr>
              <a:t> </a:t>
            </a:r>
            <a:r>
              <a:rPr sz="2000" spc="-5" dirty="0">
                <a:latin typeface="Arial"/>
              </a:rPr>
              <a:t>applications</a:t>
            </a:r>
            <a:r>
              <a:rPr sz="2000" spc="-15" dirty="0">
                <a:latin typeface="Arial"/>
              </a:rPr>
              <a:t> </a:t>
            </a:r>
            <a:r>
              <a:rPr sz="2000" dirty="0">
                <a:latin typeface="Arial"/>
              </a:rPr>
              <a:t>with</a:t>
            </a:r>
            <a:r>
              <a:rPr sz="2000" spc="-45" dirty="0">
                <a:latin typeface="Arial"/>
              </a:rPr>
              <a:t> </a:t>
            </a:r>
            <a:r>
              <a:rPr sz="2000" dirty="0">
                <a:latin typeface="Arial"/>
              </a:rPr>
              <a:t>the</a:t>
            </a:r>
            <a:r>
              <a:rPr sz="2000" spc="-10" dirty="0">
                <a:latin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</a:rPr>
              <a:t>Hong</a:t>
            </a:r>
            <a:r>
              <a:rPr sz="2000" spc="-35" dirty="0">
                <a:solidFill>
                  <a:srgbClr val="002060"/>
                </a:solidFill>
                <a:latin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</a:rPr>
              <a:t>Kong</a:t>
            </a:r>
            <a:r>
              <a:rPr sz="2000" spc="-20" dirty="0">
                <a:solidFill>
                  <a:srgbClr val="002060"/>
                </a:solidFill>
                <a:latin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</a:rPr>
              <a:t>Immigration</a:t>
            </a:r>
            <a:r>
              <a:rPr sz="2000" spc="-10" dirty="0">
                <a:solidFill>
                  <a:srgbClr val="002060"/>
                </a:solidFill>
                <a:latin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</a:rPr>
              <a:t>Department</a:t>
            </a:r>
            <a:r>
              <a:rPr sz="2000" spc="-5" dirty="0">
                <a:latin typeface="Arial"/>
              </a:rPr>
              <a:t>.</a:t>
            </a:r>
            <a:endParaRPr lang="en-HK" sz="2000" spc="-5" dirty="0">
              <a:latin typeface="Arial"/>
            </a:endParaRPr>
          </a:p>
          <a:p>
            <a:pPr marL="12700" marR="1123950" algn="just">
              <a:lnSpc>
                <a:spcPct val="110000"/>
              </a:lnSpc>
              <a:tabLst>
                <a:tab pos="241300" algn="l"/>
              </a:tabLst>
            </a:pPr>
            <a:endParaRPr sz="2000" spc="-5" dirty="0">
              <a:latin typeface="Arial"/>
            </a:endParaRPr>
          </a:p>
          <a:p>
            <a:pPr marL="241300" marR="5080" indent="-228600" algn="just">
              <a:lnSpc>
                <a:spcPct val="110000"/>
              </a:lnSpc>
              <a:buChar char="•"/>
              <a:tabLst>
                <a:tab pos="241300" algn="l"/>
              </a:tabLst>
            </a:pPr>
            <a:r>
              <a:rPr sz="2000" dirty="0">
                <a:latin typeface="Arial"/>
              </a:rPr>
              <a:t>For students who </a:t>
            </a:r>
            <a:r>
              <a:rPr sz="2000" spc="-5" dirty="0">
                <a:latin typeface="Arial"/>
              </a:rPr>
              <a:t>have </a:t>
            </a:r>
            <a:r>
              <a:rPr sz="2000" dirty="0">
                <a:latin typeface="Arial"/>
              </a:rPr>
              <a:t>not </a:t>
            </a:r>
            <a:r>
              <a:rPr sz="2000" spc="-5" dirty="0">
                <a:latin typeface="Arial"/>
              </a:rPr>
              <a:t>obtained </a:t>
            </a:r>
            <a:r>
              <a:rPr sz="2000" dirty="0">
                <a:latin typeface="Arial"/>
              </a:rPr>
              <a:t>their student </a:t>
            </a:r>
            <a:r>
              <a:rPr sz="2000" spc="-5" dirty="0">
                <a:latin typeface="Arial"/>
              </a:rPr>
              <a:t>visas </a:t>
            </a:r>
            <a:r>
              <a:rPr sz="2000" dirty="0">
                <a:latin typeface="Arial"/>
              </a:rPr>
              <a:t>before the start of the </a:t>
            </a:r>
            <a:r>
              <a:rPr sz="2000" spc="-15" dirty="0">
                <a:latin typeface="Arial"/>
              </a:rPr>
              <a:t>semester</a:t>
            </a:r>
            <a:r>
              <a:rPr lang="en-HK" sz="2000" spc="-15" dirty="0">
                <a:latin typeface="Arial"/>
              </a:rPr>
              <a:t>, </a:t>
            </a:r>
            <a:r>
              <a:rPr lang="en-HK" sz="2000" spc="-55" dirty="0">
                <a:latin typeface="Arial"/>
              </a:rPr>
              <a:t>y</a:t>
            </a:r>
            <a:r>
              <a:rPr sz="2000" spc="-55" dirty="0">
                <a:latin typeface="Arial"/>
              </a:rPr>
              <a:t>our </a:t>
            </a:r>
            <a:r>
              <a:rPr lang="en-HK" sz="2000" spc="-55" dirty="0">
                <a:latin typeface="Arial"/>
              </a:rPr>
              <a:t>programme leader or c</a:t>
            </a:r>
            <a:r>
              <a:rPr sz="2000" dirty="0">
                <a:latin typeface="Arial"/>
              </a:rPr>
              <a:t>lass </a:t>
            </a:r>
            <a:r>
              <a:rPr sz="2000" spc="-20" dirty="0">
                <a:latin typeface="Arial"/>
              </a:rPr>
              <a:t>tutor </a:t>
            </a:r>
            <a:r>
              <a:rPr sz="2000" dirty="0">
                <a:latin typeface="Arial"/>
              </a:rPr>
              <a:t>or module </a:t>
            </a:r>
            <a:r>
              <a:rPr sz="2000" spc="-5" dirty="0">
                <a:latin typeface="Arial"/>
              </a:rPr>
              <a:t>teachers </a:t>
            </a:r>
            <a:r>
              <a:rPr sz="2000" dirty="0">
                <a:latin typeface="Arial"/>
              </a:rPr>
              <a:t>will reach out </a:t>
            </a:r>
            <a:r>
              <a:rPr sz="2000" spc="-5" dirty="0">
                <a:latin typeface="Arial"/>
              </a:rPr>
              <a:t>to </a:t>
            </a:r>
            <a:r>
              <a:rPr sz="2000" dirty="0">
                <a:latin typeface="Arial"/>
              </a:rPr>
              <a:t>you </a:t>
            </a:r>
            <a:r>
              <a:rPr sz="2000" spc="-5" dirty="0">
                <a:latin typeface="Arial"/>
              </a:rPr>
              <a:t>individually via </a:t>
            </a:r>
            <a:r>
              <a:rPr sz="2000" dirty="0">
                <a:latin typeface="Arial"/>
              </a:rPr>
              <a:t>email </a:t>
            </a:r>
            <a:r>
              <a:rPr sz="2000" spc="-5" dirty="0">
                <a:latin typeface="Arial"/>
              </a:rPr>
              <a:t>to provide detailed information about </a:t>
            </a:r>
            <a:r>
              <a:rPr sz="2000" dirty="0">
                <a:latin typeface="Arial"/>
              </a:rPr>
              <a:t>the</a:t>
            </a:r>
            <a:r>
              <a:rPr lang="en-HK" sz="2000" dirty="0">
                <a:latin typeface="Arial"/>
              </a:rPr>
              <a:t> class</a:t>
            </a:r>
            <a:r>
              <a:rPr sz="2000" dirty="0">
                <a:latin typeface="Arial"/>
              </a:rPr>
              <a:t> </a:t>
            </a:r>
            <a:r>
              <a:rPr sz="2000" spc="-5" dirty="0">
                <a:latin typeface="Arial"/>
              </a:rPr>
              <a:t>arrangements</a:t>
            </a:r>
            <a:r>
              <a:rPr sz="2000" spc="-45" dirty="0">
                <a:latin typeface="Arial"/>
              </a:rPr>
              <a:t> </a:t>
            </a:r>
            <a:r>
              <a:rPr sz="2000" dirty="0">
                <a:latin typeface="Arial"/>
              </a:rPr>
              <a:t>and</a:t>
            </a:r>
            <a:r>
              <a:rPr sz="2000" spc="-25" dirty="0">
                <a:latin typeface="Arial"/>
              </a:rPr>
              <a:t> </a:t>
            </a:r>
            <a:r>
              <a:rPr sz="2000" spc="-10" dirty="0">
                <a:latin typeface="Arial"/>
              </a:rPr>
              <a:t>offer</a:t>
            </a:r>
            <a:r>
              <a:rPr sz="2000" spc="-30" dirty="0">
                <a:latin typeface="Arial"/>
              </a:rPr>
              <a:t> </a:t>
            </a:r>
            <a:r>
              <a:rPr sz="2000" spc="-5" dirty="0">
                <a:latin typeface="Arial"/>
              </a:rPr>
              <a:t>guidance.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F982E-2CA4-ED2A-1F96-AEB86CC8E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495" y="5158052"/>
            <a:ext cx="1229360" cy="1056640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C5DCD61-F069-2CEB-989E-850E81F1308A}"/>
              </a:ext>
            </a:extLst>
          </p:cNvPr>
          <p:cNvSpPr/>
          <p:nvPr/>
        </p:nvSpPr>
        <p:spPr>
          <a:xfrm rot="5400000">
            <a:off x="-276326" y="315976"/>
            <a:ext cx="1146120" cy="455203"/>
          </a:xfrm>
          <a:prstGeom prst="homePlate">
            <a:avLst/>
          </a:prstGeom>
          <a:solidFill>
            <a:srgbClr val="30A4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530" y="2069970"/>
            <a:ext cx="9006840" cy="232981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6155"/>
              </a:lnSpc>
              <a:spcBef>
                <a:spcPts val="100"/>
              </a:spcBef>
            </a:pPr>
            <a:r>
              <a:rPr sz="5000" dirty="0"/>
              <a:t>Introduction</a:t>
            </a:r>
            <a:r>
              <a:rPr sz="5000" spc="-95" dirty="0"/>
              <a:t> </a:t>
            </a:r>
            <a:r>
              <a:rPr sz="5000" dirty="0"/>
              <a:t>of</a:t>
            </a:r>
            <a:endParaRPr lang="en-US" sz="5000" dirty="0"/>
          </a:p>
          <a:p>
            <a:pPr marL="12700" marR="5080">
              <a:lnSpc>
                <a:spcPts val="5830"/>
              </a:lnSpc>
              <a:spcBef>
                <a:spcPts val="409"/>
              </a:spcBef>
            </a:pPr>
            <a:r>
              <a:rPr sz="5000" spc="-45" dirty="0"/>
              <a:t>Vocational</a:t>
            </a:r>
            <a:r>
              <a:rPr sz="5000" spc="-15" dirty="0"/>
              <a:t> </a:t>
            </a:r>
            <a:r>
              <a:rPr sz="5000" spc="-40" dirty="0"/>
              <a:t>Training</a:t>
            </a:r>
            <a:r>
              <a:rPr sz="5000" spc="-15" dirty="0"/>
              <a:t> </a:t>
            </a:r>
            <a:r>
              <a:rPr sz="5000" dirty="0"/>
              <a:t>Council </a:t>
            </a:r>
            <a:r>
              <a:rPr sz="5000" spc="-1485" dirty="0"/>
              <a:t> </a:t>
            </a:r>
            <a:r>
              <a:rPr sz="5000" dirty="0"/>
              <a:t>(VTC)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92D0A8-3EFB-21B6-8917-DD30E90C5F45}"/>
              </a:ext>
            </a:extLst>
          </p:cNvPr>
          <p:cNvSpPr/>
          <p:nvPr/>
        </p:nvSpPr>
        <p:spPr>
          <a:xfrm>
            <a:off x="6031065" y="1682677"/>
            <a:ext cx="3229107" cy="2807518"/>
          </a:xfrm>
          <a:prstGeom prst="roundRect">
            <a:avLst/>
          </a:prstGeom>
          <a:solidFill>
            <a:srgbClr val="DCE6F2">
              <a:alpha val="8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-452903" y="4663403"/>
            <a:ext cx="12295505" cy="113428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468630" algn="r">
              <a:spcBef>
                <a:spcPts val="105"/>
              </a:spcBef>
            </a:pP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Official information channel </a:t>
            </a:r>
            <a:r>
              <a:rPr sz="3600" b="1" spc="-9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3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68630" algn="r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still your</a:t>
            </a:r>
            <a:r>
              <a:rPr sz="3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student</a:t>
            </a:r>
            <a:r>
              <a:rPr sz="3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email!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@stu.edu.hk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E2A9DCA-2A02-EC4C-23C8-8173D39CFECE}"/>
              </a:ext>
            </a:extLst>
          </p:cNvPr>
          <p:cNvSpPr txBox="1">
            <a:spLocks/>
          </p:cNvSpPr>
          <p:nvPr/>
        </p:nvSpPr>
        <p:spPr>
          <a:xfrm>
            <a:off x="814132" y="658251"/>
            <a:ext cx="6863715" cy="69057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>
            <a:lvl1pPr>
              <a:defRPr sz="4400" b="1" i="0">
                <a:solidFill>
                  <a:srgbClr val="001C5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kern="0" dirty="0"/>
              <a:t>Keeping in Contact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CBBD1-256B-66AF-9544-A60B3C57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100" y="2306320"/>
            <a:ext cx="1056640" cy="87376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A03F60-9CE2-817A-84A4-2338BD609C95}"/>
              </a:ext>
            </a:extLst>
          </p:cNvPr>
          <p:cNvSpPr/>
          <p:nvPr/>
        </p:nvSpPr>
        <p:spPr>
          <a:xfrm>
            <a:off x="2058505" y="1702998"/>
            <a:ext cx="3097027" cy="2807518"/>
          </a:xfrm>
          <a:prstGeom prst="roundRect">
            <a:avLst/>
          </a:prstGeom>
          <a:solidFill>
            <a:srgbClr val="DCE6F2">
              <a:alpha val="7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95E75-EB79-3DE9-EEEB-ACE1974A1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730" y="2239010"/>
            <a:ext cx="1120140" cy="10388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8DF4C1-47DC-69CA-6D38-1A59E074E598}"/>
              </a:ext>
            </a:extLst>
          </p:cNvPr>
          <p:cNvSpPr txBox="1"/>
          <p:nvPr/>
        </p:nvSpPr>
        <p:spPr>
          <a:xfrm>
            <a:off x="2196677" y="3421167"/>
            <a:ext cx="280743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Tel: +852-2836 1784</a:t>
            </a:r>
            <a:endParaRPr lang="en-US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DA71D0-EA9E-0751-27C1-F69ADCAF2D31}"/>
              </a:ext>
            </a:extLst>
          </p:cNvPr>
          <p:cNvSpPr txBox="1"/>
          <p:nvPr/>
        </p:nvSpPr>
        <p:spPr>
          <a:xfrm>
            <a:off x="6037157" y="3360207"/>
            <a:ext cx="328495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Email: </a:t>
            </a: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  <a:hlinkClick r:id="rId5"/>
              </a:rPr>
              <a:t>iss@vtc.edu.hk</a:t>
            </a:r>
            <a:endParaRPr lang="en-US" sz="22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7CD0-18F5-46CB-A83E-77E1D6C5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96" y="434398"/>
            <a:ext cx="10515600" cy="1325563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</a:pPr>
            <a:r>
              <a:rPr kumimoji="1" lang="en-HK" sz="3600" b="1">
                <a:solidFill>
                  <a:srgbClr val="002060"/>
                </a:solidFill>
                <a:latin typeface="Arial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83C30-80D8-4AA4-B237-22C8D4F3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defRPr/>
            </a:pPr>
            <a:fld id="{7454E067-D67C-4720-BB09-AE718FCE5A4A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F500BF-42A1-55D1-D61C-4931FFB22A57}"/>
              </a:ext>
            </a:extLst>
          </p:cNvPr>
          <p:cNvGraphicFramePr/>
          <p:nvPr/>
        </p:nvGraphicFramePr>
        <p:xfrm>
          <a:off x="2672862" y="-537359"/>
          <a:ext cx="3424053" cy="314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26" name="Diagram 425">
            <a:extLst>
              <a:ext uri="{FF2B5EF4-FFF2-40B4-BE49-F238E27FC236}">
                <a16:creationId xmlns:a16="http://schemas.microsoft.com/office/drawing/2014/main" id="{E8103D7E-FF7F-B922-F304-825AB410D81B}"/>
              </a:ext>
            </a:extLst>
          </p:cNvPr>
          <p:cNvGraphicFramePr/>
          <p:nvPr/>
        </p:nvGraphicFramePr>
        <p:xfrm>
          <a:off x="942604" y="5448135"/>
          <a:ext cx="1058884" cy="141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C699497A-58AA-E26F-76AB-CCC221A1FFB2}"/>
              </a:ext>
            </a:extLst>
          </p:cNvPr>
          <p:cNvGraphicFramePr/>
          <p:nvPr/>
        </p:nvGraphicFramePr>
        <p:xfrm>
          <a:off x="2286000" y="1097179"/>
          <a:ext cx="6898622" cy="497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0623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591" y="1016862"/>
            <a:ext cx="89941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Vocational</a:t>
            </a:r>
            <a:r>
              <a:rPr spc="-25" dirty="0"/>
              <a:t> </a:t>
            </a:r>
            <a:r>
              <a:rPr spc="-30" dirty="0"/>
              <a:t>Training</a:t>
            </a:r>
            <a:r>
              <a:rPr spc="-25" dirty="0"/>
              <a:t> </a:t>
            </a:r>
            <a:r>
              <a:rPr dirty="0"/>
              <a:t>Council</a:t>
            </a:r>
            <a:r>
              <a:rPr spc="-25" dirty="0"/>
              <a:t> </a:t>
            </a:r>
            <a:r>
              <a:rPr dirty="0"/>
              <a:t>(VTC)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45011" y="646372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4</a:t>
            </a:fld>
            <a:endParaRPr sz="12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1D256-093F-FD6C-77CA-77A0D6D05B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 rot="-180000">
            <a:off x="6619322" y="2163188"/>
            <a:ext cx="5722231" cy="3861240"/>
          </a:xfrm>
          <a:prstGeom prst="rect">
            <a:avLst/>
          </a:prstGeom>
          <a:ln>
            <a:noFill/>
          </a:ln>
        </p:spPr>
      </p:pic>
      <p:sp>
        <p:nvSpPr>
          <p:cNvPr id="3" name="object 3"/>
          <p:cNvSpPr txBox="1"/>
          <p:nvPr/>
        </p:nvSpPr>
        <p:spPr>
          <a:xfrm>
            <a:off x="828592" y="2307465"/>
            <a:ext cx="9599240" cy="253473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A</a:t>
            </a:r>
            <a:r>
              <a:rPr sz="2200" spc="-17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statutory</a:t>
            </a:r>
            <a:r>
              <a:rPr sz="2200" spc="-2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organisation</a:t>
            </a:r>
            <a:r>
              <a:rPr sz="2200" spc="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established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in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1982</a:t>
            </a:r>
            <a:endParaRPr lang="en-US" sz="2200" dirty="0">
              <a:latin typeface="Arial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C58"/>
              </a:buClr>
              <a:buFont typeface="Arial MT"/>
              <a:buChar char="•"/>
            </a:pPr>
            <a:endParaRPr sz="2200" dirty="0">
              <a:latin typeface="Arial"/>
              <a:cs typeface="Arial MT"/>
            </a:endParaRPr>
          </a:p>
          <a:p>
            <a:pPr marL="241300" marR="113030" indent="-229235">
              <a:lnSpc>
                <a:spcPts val="3030"/>
              </a:lnSpc>
              <a:spcBef>
                <a:spcPts val="5"/>
              </a:spcBef>
              <a:buChar char="•"/>
              <a:tabLst>
                <a:tab pos="241935" algn="l"/>
              </a:tabLst>
            </a:pP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The</a:t>
            </a:r>
            <a:r>
              <a:rPr sz="2200" spc="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leading</a:t>
            </a:r>
            <a:r>
              <a:rPr sz="2200" spc="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vocational</a:t>
            </a:r>
            <a:r>
              <a:rPr sz="2200" spc="-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and professional education</a:t>
            </a:r>
            <a:r>
              <a:rPr sz="2200" spc="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and training </a:t>
            </a:r>
            <a:r>
              <a:rPr sz="2200" spc="-76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(VPET)</a:t>
            </a:r>
            <a:r>
              <a:rPr sz="2200" spc="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provider</a:t>
            </a:r>
            <a:r>
              <a:rPr sz="2200" spc="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in Hong</a:t>
            </a:r>
            <a:r>
              <a:rPr sz="2200" spc="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Kong</a:t>
            </a:r>
            <a:endParaRPr sz="2200" dirty="0">
              <a:latin typeface="Arial"/>
              <a:cs typeface="Arial MT"/>
            </a:endParaRPr>
          </a:p>
          <a:p>
            <a:pPr>
              <a:lnSpc>
                <a:spcPct val="100000"/>
              </a:lnSpc>
              <a:buClr>
                <a:srgbClr val="001C58"/>
              </a:buClr>
              <a:buFont typeface="Arial MT"/>
              <a:buChar char="•"/>
            </a:pPr>
            <a:endParaRPr sz="2200" dirty="0">
              <a:latin typeface="Arial"/>
              <a:cs typeface="Arial MT"/>
            </a:endParaRPr>
          </a:p>
          <a:p>
            <a:pPr marL="241300" marR="5080" indent="-229235">
              <a:lnSpc>
                <a:spcPts val="3030"/>
              </a:lnSpc>
              <a:spcBef>
                <a:spcPts val="5"/>
              </a:spcBef>
              <a:buChar char="•"/>
              <a:tabLst>
                <a:tab pos="241935" algn="l"/>
              </a:tabLst>
            </a:pP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Council</a:t>
            </a:r>
            <a:r>
              <a:rPr sz="2200" spc="2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spc="-5" dirty="0">
                <a:solidFill>
                  <a:srgbClr val="001C58"/>
                </a:solidFill>
                <a:latin typeface="Arial"/>
                <a:cs typeface="Arial MT"/>
              </a:rPr>
              <a:t>membership</a:t>
            </a:r>
            <a:r>
              <a:rPr sz="2200" spc="4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comprises</a:t>
            </a:r>
            <a:r>
              <a:rPr sz="2200" spc="1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senior</a:t>
            </a:r>
            <a:r>
              <a:rPr sz="2200" spc="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government</a:t>
            </a:r>
            <a:r>
              <a:rPr sz="2200" spc="25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spc="-10" dirty="0">
                <a:solidFill>
                  <a:srgbClr val="001C58"/>
                </a:solidFill>
                <a:latin typeface="Arial"/>
                <a:cs typeface="Arial MT"/>
              </a:rPr>
              <a:t>officials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 and </a:t>
            </a:r>
            <a:r>
              <a:rPr sz="2200" spc="-76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industry</a:t>
            </a:r>
            <a:r>
              <a:rPr sz="2200" spc="-10" dirty="0">
                <a:solidFill>
                  <a:srgbClr val="001C58"/>
                </a:solidFill>
                <a:latin typeface="Arial"/>
                <a:cs typeface="Arial MT"/>
              </a:rPr>
              <a:t> </a:t>
            </a:r>
            <a:r>
              <a:rPr sz="2200" dirty="0">
                <a:solidFill>
                  <a:srgbClr val="001C58"/>
                </a:solidFill>
                <a:latin typeface="Arial"/>
                <a:cs typeface="Arial MT"/>
              </a:rPr>
              <a:t>representatives</a:t>
            </a:r>
            <a:endParaRPr sz="2200" dirty="0">
              <a:latin typeface="Arial"/>
              <a:cs typeface="Arial MT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5179" y="720060"/>
            <a:ext cx="10742294" cy="1235018"/>
          </a:xfrm>
          <a:prstGeom prst="rect">
            <a:avLst/>
          </a:prstGeom>
        </p:spPr>
        <p:txBody>
          <a:bodyPr vert="horz" wrap="square" lIns="0" tIns="1016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/>
              <a:t>1</a:t>
            </a:r>
            <a:r>
              <a:rPr lang="en-HK" dirty="0"/>
              <a:t>4</a:t>
            </a:r>
            <a:r>
              <a:rPr spc="-25" dirty="0"/>
              <a:t> </a:t>
            </a:r>
            <a:r>
              <a:rPr dirty="0"/>
              <a:t>Member</a:t>
            </a:r>
            <a:r>
              <a:rPr spc="-20" dirty="0"/>
              <a:t> </a:t>
            </a:r>
            <a:r>
              <a:rPr spc="-5" dirty="0"/>
              <a:t>Institutions</a:t>
            </a:r>
          </a:p>
          <a:p>
            <a:pPr marL="101600" marR="5080">
              <a:lnSpc>
                <a:spcPts val="3030"/>
              </a:lnSpc>
              <a:spcBef>
                <a:spcPts val="815"/>
              </a:spcBef>
            </a:pPr>
            <a:r>
              <a:rPr sz="2200" b="0" dirty="0">
                <a:cs typeface="Arial MT"/>
              </a:rPr>
              <a:t>Provide</a:t>
            </a:r>
            <a:r>
              <a:rPr sz="2200" b="0" spc="-5" dirty="0">
                <a:cs typeface="Arial MT"/>
              </a:rPr>
              <a:t> </a:t>
            </a:r>
            <a:r>
              <a:rPr sz="2200" b="0" dirty="0">
                <a:cs typeface="Arial MT"/>
              </a:rPr>
              <a:t>seamless progression</a:t>
            </a:r>
            <a:r>
              <a:rPr sz="2200" b="0" spc="10" dirty="0">
                <a:cs typeface="Arial MT"/>
              </a:rPr>
              <a:t> </a:t>
            </a:r>
            <a:r>
              <a:rPr sz="2200" b="0" spc="-5" dirty="0">
                <a:cs typeface="Arial MT"/>
              </a:rPr>
              <a:t>pathway</a:t>
            </a:r>
            <a:r>
              <a:rPr sz="2200" b="0" dirty="0">
                <a:cs typeface="Arial MT"/>
              </a:rPr>
              <a:t> for career </a:t>
            </a:r>
            <a:r>
              <a:rPr sz="2200" b="0" spc="-760" dirty="0">
                <a:cs typeface="Arial MT"/>
              </a:rPr>
              <a:t> </a:t>
            </a:r>
            <a:r>
              <a:rPr sz="2200" b="0" dirty="0">
                <a:cs typeface="Arial MT"/>
              </a:rPr>
              <a:t>advancement</a:t>
            </a:r>
            <a:r>
              <a:rPr sz="2200" b="0" spc="10" dirty="0">
                <a:cs typeface="Arial MT"/>
              </a:rPr>
              <a:t> </a:t>
            </a:r>
            <a:r>
              <a:rPr sz="2200" b="0" dirty="0">
                <a:cs typeface="Arial MT"/>
              </a:rPr>
              <a:t>and lifelong</a:t>
            </a:r>
            <a:r>
              <a:rPr sz="2200" b="0" spc="5" dirty="0">
                <a:cs typeface="Arial MT"/>
              </a:rPr>
              <a:t> </a:t>
            </a:r>
            <a:r>
              <a:rPr sz="2200" b="0" dirty="0">
                <a:cs typeface="Arial MT"/>
              </a:rPr>
              <a:t>learning</a:t>
            </a:r>
            <a:endParaRPr sz="2200" dirty="0"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45011" y="646372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5</a:t>
            </a:fld>
            <a:endParaRPr sz="12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97573" y="4455009"/>
            <a:ext cx="1477771" cy="734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A698E7-57A6-17D3-A66C-CC3BF6DDD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526" y="2482109"/>
            <a:ext cx="1091917" cy="4758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12C248-D191-443B-000E-4DBE409DC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46" y="2300534"/>
            <a:ext cx="749864" cy="9662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822B4A-0D81-FAF2-167E-A3FCE7D487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486" y="2487092"/>
            <a:ext cx="1473578" cy="6589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807E63-526E-D59C-6734-FD778C573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8232" y="3409327"/>
            <a:ext cx="1227856" cy="479238"/>
          </a:xfrm>
          <a:prstGeom prst="rect">
            <a:avLst/>
          </a:prstGeom>
        </p:spPr>
      </p:pic>
      <p:pic>
        <p:nvPicPr>
          <p:cNvPr id="32" name="object 10">
            <a:extLst>
              <a:ext uri="{FF2B5EF4-FFF2-40B4-BE49-F238E27FC236}">
                <a16:creationId xmlns:a16="http://schemas.microsoft.com/office/drawing/2014/main" id="{C731C7A7-2D79-4D01-20DB-EA462281D63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33289" y="3414012"/>
            <a:ext cx="503916" cy="6473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AAB782-A9C2-9E69-040F-A2651097A15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54" t="-413" r="49748" b="-2074"/>
          <a:stretch/>
        </p:blipFill>
        <p:spPr>
          <a:xfrm>
            <a:off x="6170507" y="3549725"/>
            <a:ext cx="1044918" cy="4188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E368D7C-BC39-4E0A-46FD-683EA90DAB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8699" y="3341321"/>
            <a:ext cx="1307536" cy="7443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AD5D9E-601C-27B2-29CE-D3A47B0202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0279" y="2920869"/>
            <a:ext cx="2322878" cy="14501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9F2CEA7-C47F-ED7A-B7E9-1736D5CF21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0073" y="3283561"/>
            <a:ext cx="508777" cy="85758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E8D160D-CA79-13E0-C6E1-66EC792256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7760" y="3385988"/>
            <a:ext cx="1341120" cy="7565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9AA9ED6-A39C-6144-7A72-0C3D8D63C4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0162" y="4274725"/>
            <a:ext cx="1359103" cy="110631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5D7AEB9-32C6-0464-AE39-6E70527066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84998" y="4502761"/>
            <a:ext cx="751027" cy="6442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B971790-32DC-777A-FAE2-8C977A705E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49675" y="4585653"/>
            <a:ext cx="1228090" cy="4806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828" y="310591"/>
            <a:ext cx="10026650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Recognition</a:t>
            </a:r>
            <a:r>
              <a:rPr spc="-85" dirty="0"/>
              <a:t> </a:t>
            </a:r>
            <a:r>
              <a:rPr spc="-5" dirty="0"/>
              <a:t>under</a:t>
            </a:r>
          </a:p>
          <a:p>
            <a:pPr marL="12700">
              <a:lnSpc>
                <a:spcPts val="5015"/>
              </a:lnSpc>
            </a:pPr>
            <a:r>
              <a:rPr dirty="0"/>
              <a:t>Hong</a:t>
            </a:r>
            <a:r>
              <a:rPr spc="-5" dirty="0"/>
              <a:t> </a:t>
            </a:r>
            <a:r>
              <a:rPr dirty="0"/>
              <a:t>Kong</a:t>
            </a:r>
            <a:r>
              <a:rPr spc="-15" dirty="0"/>
              <a:t> </a:t>
            </a:r>
            <a:r>
              <a:rPr spc="-5" dirty="0"/>
              <a:t>Qualifications</a:t>
            </a:r>
            <a:r>
              <a:rPr spc="15" dirty="0"/>
              <a:t> </a:t>
            </a:r>
            <a:r>
              <a:rPr spc="-5" dirty="0"/>
              <a:t>Framework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17485"/>
              </p:ext>
            </p:extLst>
          </p:nvPr>
        </p:nvGraphicFramePr>
        <p:xfrm>
          <a:off x="827851" y="2220148"/>
          <a:ext cx="3822700" cy="40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Doctorate</a:t>
                      </a:r>
                      <a:r>
                        <a:rPr sz="1400" b="0" spc="-10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Degree</a:t>
                      </a:r>
                      <a:endParaRPr sz="1400" b="0" dirty="0">
                        <a:latin typeface="Arial"/>
                        <a:cs typeface="Arial MT"/>
                      </a:endParaRPr>
                    </a:p>
                  </a:txBody>
                  <a:tcPr marL="0" marR="0" marT="95250" marB="0">
                    <a:lnT w="12700">
                      <a:solidFill>
                        <a:srgbClr val="70AD47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42">
                <a:tc>
                  <a:txBody>
                    <a:bodyPr/>
                    <a:lstStyle/>
                    <a:p>
                      <a:pPr marL="538480" marR="23939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Master</a:t>
                      </a:r>
                      <a:r>
                        <a:rPr sz="1400" b="0" spc="10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Degree,</a:t>
                      </a:r>
                      <a:r>
                        <a:rPr sz="1400" b="0" spc="10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Postgraduate </a:t>
                      </a:r>
                      <a:r>
                        <a:rPr sz="1400" b="0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Diploma,</a:t>
                      </a:r>
                      <a:r>
                        <a:rPr sz="1400" b="0" spc="-10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Postgraduate</a:t>
                      </a:r>
                      <a:r>
                        <a:rPr sz="1400" b="0" spc="2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Certificate</a:t>
                      </a:r>
                      <a:endParaRPr sz="1400" b="0" dirty="0">
                        <a:latin typeface="Arial"/>
                        <a:cs typeface="Arial MT"/>
                      </a:endParaRPr>
                    </a:p>
                  </a:txBody>
                  <a:tcPr marL="0" marR="0" marT="72390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040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Bachelor</a:t>
                      </a:r>
                      <a:r>
                        <a:rPr sz="1400" b="0" spc="-4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Degree</a:t>
                      </a:r>
                      <a:endParaRPr sz="1400" b="0" dirty="0">
                        <a:latin typeface="Arial"/>
                        <a:cs typeface="Arial MT"/>
                      </a:endParaRPr>
                    </a:p>
                  </a:txBody>
                  <a:tcPr marL="0" marR="0" marT="146050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939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Higher</a:t>
                      </a:r>
                      <a:r>
                        <a:rPr sz="1400" b="0" spc="-1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Diploma</a:t>
                      </a:r>
                      <a:r>
                        <a:rPr sz="1400" b="0" spc="-20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/</a:t>
                      </a:r>
                      <a:r>
                        <a:rPr sz="1400" b="0" spc="-80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Associate</a:t>
                      </a:r>
                      <a:r>
                        <a:rPr sz="1400" b="0" spc="-30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 </a:t>
                      </a: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Degree</a:t>
                      </a:r>
                      <a:endParaRPr sz="1400" b="0" dirty="0">
                        <a:latin typeface="Arial"/>
                        <a:cs typeface="Arial MT"/>
                      </a:endParaRPr>
                    </a:p>
                  </a:txBody>
                  <a:tcPr marL="0" marR="0" marT="130810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792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Diploma</a:t>
                      </a:r>
                      <a:endParaRPr sz="1400" b="0" dirty="0">
                        <a:latin typeface="Arial"/>
                        <a:cs typeface="Arial MT"/>
                      </a:endParaRPr>
                    </a:p>
                  </a:txBody>
                  <a:tcPr marL="0" marR="0" marT="109855" marB="0" anchor="ctr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Certificate</a:t>
                      </a:r>
                      <a:endParaRPr sz="1400" b="0" dirty="0">
                        <a:latin typeface="Arial"/>
                        <a:cs typeface="Arial MT"/>
                      </a:endParaRPr>
                    </a:p>
                  </a:txBody>
                  <a:tcPr marL="0" marR="0" marT="114935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A9D18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141"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0" spc="-5" dirty="0">
                          <a:solidFill>
                            <a:srgbClr val="001C58"/>
                          </a:solidFill>
                          <a:latin typeface="Arial"/>
                          <a:cs typeface="Arial MT"/>
                        </a:rPr>
                        <a:t>Certificate</a:t>
                      </a:r>
                      <a:endParaRPr sz="1400" b="0" dirty="0">
                        <a:latin typeface="Arial"/>
                        <a:cs typeface="Arial MT"/>
                      </a:endParaRPr>
                    </a:p>
                  </a:txBody>
                  <a:tcPr marL="0" marR="0" marT="116205" marB="0">
                    <a:lnT w="12700">
                      <a:solidFill>
                        <a:srgbClr val="A9D18E"/>
                      </a:solidFill>
                      <a:prstDash val="solid"/>
                    </a:lnT>
                    <a:lnB w="12700">
                      <a:solidFill>
                        <a:srgbClr val="70AD4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982" y="2343485"/>
            <a:ext cx="177203" cy="25071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52427" y="2917749"/>
            <a:ext cx="175895" cy="260350"/>
            <a:chOff x="2485834" y="2945971"/>
            <a:chExt cx="175895" cy="260350"/>
          </a:xfrm>
        </p:grpSpPr>
        <p:sp>
          <p:nvSpPr>
            <p:cNvPr id="7" name="object 7"/>
            <p:cNvSpPr/>
            <p:nvPr/>
          </p:nvSpPr>
          <p:spPr>
            <a:xfrm>
              <a:off x="2485834" y="2945971"/>
              <a:ext cx="175895" cy="260350"/>
            </a:xfrm>
            <a:custGeom>
              <a:avLst/>
              <a:gdLst/>
              <a:ahLst/>
              <a:cxnLst/>
              <a:rect l="l" t="t" r="r" b="b"/>
              <a:pathLst>
                <a:path w="175894" h="260350">
                  <a:moveTo>
                    <a:pt x="109706" y="0"/>
                  </a:moveTo>
                  <a:lnTo>
                    <a:pt x="65101" y="11877"/>
                  </a:lnTo>
                  <a:lnTo>
                    <a:pt x="30115" y="47510"/>
                  </a:lnTo>
                  <a:lnTo>
                    <a:pt x="7495" y="100171"/>
                  </a:lnTo>
                  <a:lnTo>
                    <a:pt x="103" y="160553"/>
                  </a:lnTo>
                  <a:lnTo>
                    <a:pt x="0" y="164471"/>
                  </a:lnTo>
                  <a:lnTo>
                    <a:pt x="532" y="179454"/>
                  </a:lnTo>
                  <a:lnTo>
                    <a:pt x="9224" y="217944"/>
                  </a:lnTo>
                  <a:lnTo>
                    <a:pt x="35576" y="249059"/>
                  </a:lnTo>
                  <a:lnTo>
                    <a:pt x="73981" y="259727"/>
                  </a:lnTo>
                  <a:lnTo>
                    <a:pt x="84937" y="259023"/>
                  </a:lnTo>
                  <a:lnTo>
                    <a:pt x="125678" y="241995"/>
                  </a:lnTo>
                  <a:lnTo>
                    <a:pt x="145055" y="219671"/>
                  </a:lnTo>
                  <a:lnTo>
                    <a:pt x="67682" y="219671"/>
                  </a:lnTo>
                  <a:lnTo>
                    <a:pt x="61103" y="216496"/>
                  </a:lnTo>
                  <a:lnTo>
                    <a:pt x="47806" y="180492"/>
                  </a:lnTo>
                  <a:lnTo>
                    <a:pt x="48147" y="172453"/>
                  </a:lnTo>
                  <a:lnTo>
                    <a:pt x="59794" y="135107"/>
                  </a:lnTo>
                  <a:lnTo>
                    <a:pt x="81322" y="118592"/>
                  </a:lnTo>
                  <a:lnTo>
                    <a:pt x="152899" y="118592"/>
                  </a:lnTo>
                  <a:lnTo>
                    <a:pt x="152033" y="116733"/>
                  </a:lnTo>
                  <a:lnTo>
                    <a:pt x="143691" y="105765"/>
                  </a:lnTo>
                  <a:lnTo>
                    <a:pt x="133505" y="96964"/>
                  </a:lnTo>
                  <a:lnTo>
                    <a:pt x="132159" y="96227"/>
                  </a:lnTo>
                  <a:lnTo>
                    <a:pt x="60989" y="96227"/>
                  </a:lnTo>
                  <a:lnTo>
                    <a:pt x="65583" y="81292"/>
                  </a:lnTo>
                  <a:lnTo>
                    <a:pt x="90110" y="43053"/>
                  </a:lnTo>
                  <a:lnTo>
                    <a:pt x="97629" y="39700"/>
                  </a:lnTo>
                  <a:lnTo>
                    <a:pt x="170011" y="39700"/>
                  </a:lnTo>
                  <a:lnTo>
                    <a:pt x="168523" y="35285"/>
                  </a:lnTo>
                  <a:lnTo>
                    <a:pt x="135236" y="3898"/>
                  </a:lnTo>
                  <a:lnTo>
                    <a:pt x="123199" y="974"/>
                  </a:lnTo>
                  <a:lnTo>
                    <a:pt x="109706" y="0"/>
                  </a:lnTo>
                  <a:close/>
                </a:path>
                <a:path w="175894" h="260350">
                  <a:moveTo>
                    <a:pt x="152899" y="118592"/>
                  </a:moveTo>
                  <a:lnTo>
                    <a:pt x="95203" y="118592"/>
                  </a:lnTo>
                  <a:lnTo>
                    <a:pt x="101553" y="121742"/>
                  </a:lnTo>
                  <a:lnTo>
                    <a:pt x="106760" y="128041"/>
                  </a:lnTo>
                  <a:lnTo>
                    <a:pt x="110170" y="133410"/>
                  </a:lnTo>
                  <a:lnTo>
                    <a:pt x="112607" y="140069"/>
                  </a:lnTo>
                  <a:lnTo>
                    <a:pt x="114070" y="148017"/>
                  </a:lnTo>
                  <a:lnTo>
                    <a:pt x="114558" y="157251"/>
                  </a:lnTo>
                  <a:lnTo>
                    <a:pt x="113679" y="171817"/>
                  </a:lnTo>
                  <a:lnTo>
                    <a:pt x="95051" y="212063"/>
                  </a:lnTo>
                  <a:lnTo>
                    <a:pt x="75543" y="219671"/>
                  </a:lnTo>
                  <a:lnTo>
                    <a:pt x="145055" y="219671"/>
                  </a:lnTo>
                  <a:lnTo>
                    <a:pt x="161920" y="174147"/>
                  </a:lnTo>
                  <a:lnTo>
                    <a:pt x="162754" y="160553"/>
                  </a:lnTo>
                  <a:lnTo>
                    <a:pt x="161563" y="144127"/>
                  </a:lnTo>
                  <a:lnTo>
                    <a:pt x="157990" y="129520"/>
                  </a:lnTo>
                  <a:lnTo>
                    <a:pt x="152899" y="118592"/>
                  </a:lnTo>
                  <a:close/>
                </a:path>
                <a:path w="175894" h="260350">
                  <a:moveTo>
                    <a:pt x="95139" y="85648"/>
                  </a:moveTo>
                  <a:lnTo>
                    <a:pt x="86240" y="86310"/>
                  </a:lnTo>
                  <a:lnTo>
                    <a:pt x="77583" y="88295"/>
                  </a:lnTo>
                  <a:lnTo>
                    <a:pt x="69166" y="91601"/>
                  </a:lnTo>
                  <a:lnTo>
                    <a:pt x="60989" y="96227"/>
                  </a:lnTo>
                  <a:lnTo>
                    <a:pt x="132159" y="96227"/>
                  </a:lnTo>
                  <a:lnTo>
                    <a:pt x="122016" y="90678"/>
                  </a:lnTo>
                  <a:lnTo>
                    <a:pt x="109226" y="86906"/>
                  </a:lnTo>
                  <a:lnTo>
                    <a:pt x="95139" y="85648"/>
                  </a:lnTo>
                  <a:close/>
                </a:path>
                <a:path w="175894" h="260350">
                  <a:moveTo>
                    <a:pt x="170011" y="39700"/>
                  </a:moveTo>
                  <a:lnTo>
                    <a:pt x="112653" y="39700"/>
                  </a:lnTo>
                  <a:lnTo>
                    <a:pt x="117885" y="41719"/>
                  </a:lnTo>
                  <a:lnTo>
                    <a:pt x="125632" y="49822"/>
                  </a:lnTo>
                  <a:lnTo>
                    <a:pt x="128020" y="56870"/>
                  </a:lnTo>
                  <a:lnTo>
                    <a:pt x="128947" y="66929"/>
                  </a:lnTo>
                  <a:lnTo>
                    <a:pt x="175594" y="63106"/>
                  </a:lnTo>
                  <a:lnTo>
                    <a:pt x="172869" y="48178"/>
                  </a:lnTo>
                  <a:lnTo>
                    <a:pt x="170011" y="39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 anchor="t"/>
            <a:lstStyle/>
            <a:p>
              <a:pPr algn="just"/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9069" y="3059992"/>
              <a:ext cx="75895" cy="110223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955546" y="3500611"/>
            <a:ext cx="182880" cy="255270"/>
          </a:xfrm>
          <a:custGeom>
            <a:avLst/>
            <a:gdLst/>
            <a:ahLst/>
            <a:cxnLst/>
            <a:rect l="l" t="t" r="r" b="b"/>
            <a:pathLst>
              <a:path w="182880" h="255270">
                <a:moveTo>
                  <a:pt x="182575" y="0"/>
                </a:moveTo>
                <a:lnTo>
                  <a:pt x="54787" y="0"/>
                </a:lnTo>
                <a:lnTo>
                  <a:pt x="16128" y="129870"/>
                </a:lnTo>
                <a:lnTo>
                  <a:pt x="57035" y="132981"/>
                </a:lnTo>
                <a:lnTo>
                  <a:pt x="62699" y="126860"/>
                </a:lnTo>
                <a:lnTo>
                  <a:pt x="68567" y="122288"/>
                </a:lnTo>
                <a:lnTo>
                  <a:pt x="80708" y="116281"/>
                </a:lnTo>
                <a:lnTo>
                  <a:pt x="86982" y="114782"/>
                </a:lnTo>
                <a:lnTo>
                  <a:pt x="102463" y="114782"/>
                </a:lnTo>
                <a:lnTo>
                  <a:pt x="123278" y="150495"/>
                </a:lnTo>
                <a:lnTo>
                  <a:pt x="122374" y="164601"/>
                </a:lnTo>
                <a:lnTo>
                  <a:pt x="101361" y="204624"/>
                </a:lnTo>
                <a:lnTo>
                  <a:pt x="76631" y="214134"/>
                </a:lnTo>
                <a:lnTo>
                  <a:pt x="68198" y="214134"/>
                </a:lnTo>
                <a:lnTo>
                  <a:pt x="48196" y="178765"/>
                </a:lnTo>
                <a:lnTo>
                  <a:pt x="48374" y="173558"/>
                </a:lnTo>
                <a:lnTo>
                  <a:pt x="0" y="177888"/>
                </a:lnTo>
                <a:lnTo>
                  <a:pt x="12076" y="222690"/>
                </a:lnTo>
                <a:lnTo>
                  <a:pt x="45010" y="249807"/>
                </a:lnTo>
                <a:lnTo>
                  <a:pt x="74548" y="255054"/>
                </a:lnTo>
                <a:lnTo>
                  <a:pt x="87152" y="254197"/>
                </a:lnTo>
                <a:lnTo>
                  <a:pt x="123278" y="241350"/>
                </a:lnTo>
                <a:lnTo>
                  <a:pt x="152421" y="214124"/>
                </a:lnTo>
                <a:lnTo>
                  <a:pt x="169419" y="176307"/>
                </a:lnTo>
                <a:lnTo>
                  <a:pt x="172694" y="150152"/>
                </a:lnTo>
                <a:lnTo>
                  <a:pt x="171523" y="134516"/>
                </a:lnTo>
                <a:lnTo>
                  <a:pt x="153962" y="97612"/>
                </a:lnTo>
                <a:lnTo>
                  <a:pt x="120022" y="79252"/>
                </a:lnTo>
                <a:lnTo>
                  <a:pt x="106108" y="78028"/>
                </a:lnTo>
                <a:lnTo>
                  <a:pt x="101371" y="78028"/>
                </a:lnTo>
                <a:lnTo>
                  <a:pt x="96570" y="78574"/>
                </a:lnTo>
                <a:lnTo>
                  <a:pt x="86867" y="80772"/>
                </a:lnTo>
                <a:lnTo>
                  <a:pt x="82003" y="82410"/>
                </a:lnTo>
                <a:lnTo>
                  <a:pt x="77152" y="84607"/>
                </a:lnTo>
                <a:lnTo>
                  <a:pt x="88772" y="45427"/>
                </a:lnTo>
                <a:lnTo>
                  <a:pt x="173215" y="45427"/>
                </a:lnTo>
                <a:lnTo>
                  <a:pt x="182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 anchor="t"/>
          <a:lstStyle/>
          <a:p>
            <a:pPr algn="just"/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23894" y="4036859"/>
            <a:ext cx="189230" cy="254635"/>
          </a:xfrm>
          <a:custGeom>
            <a:avLst/>
            <a:gdLst/>
            <a:ahLst/>
            <a:cxnLst/>
            <a:rect l="l" t="t" r="r" b="b"/>
            <a:pathLst>
              <a:path w="189230" h="254635">
                <a:moveTo>
                  <a:pt x="146862" y="202336"/>
                </a:moveTo>
                <a:lnTo>
                  <a:pt x="100050" y="202336"/>
                </a:lnTo>
                <a:lnTo>
                  <a:pt x="89128" y="254177"/>
                </a:lnTo>
                <a:lnTo>
                  <a:pt x="135940" y="254177"/>
                </a:lnTo>
                <a:lnTo>
                  <a:pt x="146862" y="202336"/>
                </a:lnTo>
                <a:close/>
              </a:path>
              <a:path w="189230" h="254635">
                <a:moveTo>
                  <a:pt x="189166" y="0"/>
                </a:moveTo>
                <a:lnTo>
                  <a:pt x="146164" y="0"/>
                </a:lnTo>
                <a:lnTo>
                  <a:pt x="8674" y="160731"/>
                </a:lnTo>
                <a:lnTo>
                  <a:pt x="0" y="202336"/>
                </a:lnTo>
                <a:lnTo>
                  <a:pt x="177723" y="202336"/>
                </a:lnTo>
                <a:lnTo>
                  <a:pt x="186563" y="160032"/>
                </a:lnTo>
                <a:lnTo>
                  <a:pt x="58267" y="160032"/>
                </a:lnTo>
                <a:lnTo>
                  <a:pt x="125361" y="80797"/>
                </a:lnTo>
                <a:lnTo>
                  <a:pt x="172270" y="80797"/>
                </a:lnTo>
                <a:lnTo>
                  <a:pt x="189166" y="0"/>
                </a:lnTo>
                <a:close/>
              </a:path>
              <a:path w="189230" h="254635">
                <a:moveTo>
                  <a:pt x="172270" y="80797"/>
                </a:moveTo>
                <a:lnTo>
                  <a:pt x="125361" y="80797"/>
                </a:lnTo>
                <a:lnTo>
                  <a:pt x="108889" y="160032"/>
                </a:lnTo>
                <a:lnTo>
                  <a:pt x="155702" y="160032"/>
                </a:lnTo>
                <a:lnTo>
                  <a:pt x="172270" y="80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 anchor="t"/>
          <a:lstStyle/>
          <a:p>
            <a:pPr algn="just"/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03994" y="4736704"/>
            <a:ext cx="180975" cy="259715"/>
          </a:xfrm>
          <a:custGeom>
            <a:avLst/>
            <a:gdLst/>
            <a:ahLst/>
            <a:cxnLst/>
            <a:rect l="l" t="t" r="r" b="b"/>
            <a:pathLst>
              <a:path w="180975" h="259714">
                <a:moveTo>
                  <a:pt x="109410" y="0"/>
                </a:moveTo>
                <a:lnTo>
                  <a:pt x="64219" y="12681"/>
                </a:lnTo>
                <a:lnTo>
                  <a:pt x="38104" y="40878"/>
                </a:lnTo>
                <a:lnTo>
                  <a:pt x="27749" y="65709"/>
                </a:lnTo>
                <a:lnTo>
                  <a:pt x="73177" y="74726"/>
                </a:lnTo>
                <a:lnTo>
                  <a:pt x="75908" y="65890"/>
                </a:lnTo>
                <a:lnTo>
                  <a:pt x="79073" y="58450"/>
                </a:lnTo>
                <a:lnTo>
                  <a:pt x="82671" y="52407"/>
                </a:lnTo>
                <a:lnTo>
                  <a:pt x="86702" y="47764"/>
                </a:lnTo>
                <a:lnTo>
                  <a:pt x="92367" y="42506"/>
                </a:lnTo>
                <a:lnTo>
                  <a:pt x="98780" y="39877"/>
                </a:lnTo>
                <a:lnTo>
                  <a:pt x="113576" y="39877"/>
                </a:lnTo>
                <a:lnTo>
                  <a:pt x="119722" y="42252"/>
                </a:lnTo>
                <a:lnTo>
                  <a:pt x="129095" y="51727"/>
                </a:lnTo>
                <a:lnTo>
                  <a:pt x="131432" y="58204"/>
                </a:lnTo>
                <a:lnTo>
                  <a:pt x="131432" y="66408"/>
                </a:lnTo>
                <a:lnTo>
                  <a:pt x="108242" y="101492"/>
                </a:lnTo>
                <a:lnTo>
                  <a:pt x="90690" y="104025"/>
                </a:lnTo>
                <a:lnTo>
                  <a:pt x="85661" y="103682"/>
                </a:lnTo>
                <a:lnTo>
                  <a:pt x="76987" y="145122"/>
                </a:lnTo>
                <a:lnTo>
                  <a:pt x="79756" y="144665"/>
                </a:lnTo>
                <a:lnTo>
                  <a:pt x="84963" y="144424"/>
                </a:lnTo>
                <a:lnTo>
                  <a:pt x="92202" y="144993"/>
                </a:lnTo>
                <a:lnTo>
                  <a:pt x="118249" y="178244"/>
                </a:lnTo>
                <a:lnTo>
                  <a:pt x="117551" y="186769"/>
                </a:lnTo>
                <a:lnTo>
                  <a:pt x="87026" y="218271"/>
                </a:lnTo>
                <a:lnTo>
                  <a:pt x="78892" y="218986"/>
                </a:lnTo>
                <a:lnTo>
                  <a:pt x="70345" y="218986"/>
                </a:lnTo>
                <a:lnTo>
                  <a:pt x="47688" y="183095"/>
                </a:lnTo>
                <a:lnTo>
                  <a:pt x="0" y="188810"/>
                </a:lnTo>
                <a:lnTo>
                  <a:pt x="15982" y="230900"/>
                </a:lnTo>
                <a:lnTo>
                  <a:pt x="49136" y="254944"/>
                </a:lnTo>
                <a:lnTo>
                  <a:pt x="78549" y="259562"/>
                </a:lnTo>
                <a:lnTo>
                  <a:pt x="99061" y="257545"/>
                </a:lnTo>
                <a:lnTo>
                  <a:pt x="134170" y="241415"/>
                </a:lnTo>
                <a:lnTo>
                  <a:pt x="163723" y="202596"/>
                </a:lnTo>
                <a:lnTo>
                  <a:pt x="168706" y="175640"/>
                </a:lnTo>
                <a:lnTo>
                  <a:pt x="168230" y="168344"/>
                </a:lnTo>
                <a:lnTo>
                  <a:pt x="144854" y="129923"/>
                </a:lnTo>
                <a:lnTo>
                  <a:pt x="137325" y="125361"/>
                </a:lnTo>
                <a:lnTo>
                  <a:pt x="146926" y="121099"/>
                </a:lnTo>
                <a:lnTo>
                  <a:pt x="174311" y="93737"/>
                </a:lnTo>
                <a:lnTo>
                  <a:pt x="180848" y="66230"/>
                </a:lnTo>
                <a:lnTo>
                  <a:pt x="179709" y="53102"/>
                </a:lnTo>
                <a:lnTo>
                  <a:pt x="152487" y="10972"/>
                </a:lnTo>
                <a:lnTo>
                  <a:pt x="125874" y="1219"/>
                </a:lnTo>
                <a:lnTo>
                  <a:pt x="1094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 anchor="t"/>
          <a:lstStyle/>
          <a:p>
            <a:pPr algn="just"/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879250" y="5291740"/>
            <a:ext cx="181610" cy="255270"/>
          </a:xfrm>
          <a:custGeom>
            <a:avLst/>
            <a:gdLst/>
            <a:ahLst/>
            <a:cxnLst/>
            <a:rect l="l" t="t" r="r" b="b"/>
            <a:pathLst>
              <a:path w="181610" h="255270">
                <a:moveTo>
                  <a:pt x="105067" y="0"/>
                </a:moveTo>
                <a:lnTo>
                  <a:pt x="62524" y="10581"/>
                </a:lnTo>
                <a:lnTo>
                  <a:pt x="33393" y="41765"/>
                </a:lnTo>
                <a:lnTo>
                  <a:pt x="23571" y="72999"/>
                </a:lnTo>
                <a:lnTo>
                  <a:pt x="72301" y="80276"/>
                </a:lnTo>
                <a:lnTo>
                  <a:pt x="74822" y="69477"/>
                </a:lnTo>
                <a:lnTo>
                  <a:pt x="77889" y="60490"/>
                </a:lnTo>
                <a:lnTo>
                  <a:pt x="81498" y="53312"/>
                </a:lnTo>
                <a:lnTo>
                  <a:pt x="85648" y="47942"/>
                </a:lnTo>
                <a:lnTo>
                  <a:pt x="91541" y="41986"/>
                </a:lnTo>
                <a:lnTo>
                  <a:pt x="98424" y="39014"/>
                </a:lnTo>
                <a:lnTo>
                  <a:pt x="114020" y="39014"/>
                </a:lnTo>
                <a:lnTo>
                  <a:pt x="120408" y="41668"/>
                </a:lnTo>
                <a:lnTo>
                  <a:pt x="130467" y="52298"/>
                </a:lnTo>
                <a:lnTo>
                  <a:pt x="132981" y="59245"/>
                </a:lnTo>
                <a:lnTo>
                  <a:pt x="132981" y="73113"/>
                </a:lnTo>
                <a:lnTo>
                  <a:pt x="111823" y="109054"/>
                </a:lnTo>
                <a:lnTo>
                  <a:pt x="63655" y="156230"/>
                </a:lnTo>
                <a:lnTo>
                  <a:pt x="50577" y="169092"/>
                </a:lnTo>
                <a:lnTo>
                  <a:pt x="20650" y="203269"/>
                </a:lnTo>
                <a:lnTo>
                  <a:pt x="1595" y="245970"/>
                </a:lnTo>
                <a:lnTo>
                  <a:pt x="0" y="255219"/>
                </a:lnTo>
                <a:lnTo>
                  <a:pt x="154482" y="255219"/>
                </a:lnTo>
                <a:lnTo>
                  <a:pt x="163842" y="209791"/>
                </a:lnTo>
                <a:lnTo>
                  <a:pt x="75768" y="209791"/>
                </a:lnTo>
                <a:lnTo>
                  <a:pt x="80390" y="203898"/>
                </a:lnTo>
                <a:lnTo>
                  <a:pt x="85216" y="198323"/>
                </a:lnTo>
                <a:lnTo>
                  <a:pt x="94997" y="188264"/>
                </a:lnTo>
                <a:lnTo>
                  <a:pt x="141003" y="144452"/>
                </a:lnTo>
                <a:lnTo>
                  <a:pt x="148555" y="136721"/>
                </a:lnTo>
                <a:lnTo>
                  <a:pt x="171320" y="106074"/>
                </a:lnTo>
                <a:lnTo>
                  <a:pt x="181178" y="68135"/>
                </a:lnTo>
                <a:lnTo>
                  <a:pt x="179911" y="53964"/>
                </a:lnTo>
                <a:lnTo>
                  <a:pt x="160896" y="19240"/>
                </a:lnTo>
                <a:lnTo>
                  <a:pt x="121886" y="1202"/>
                </a:lnTo>
                <a:lnTo>
                  <a:pt x="105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 anchor="t"/>
          <a:lstStyle/>
          <a:p>
            <a:pPr algn="just"/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99873" y="5900563"/>
            <a:ext cx="139700" cy="255904"/>
          </a:xfrm>
          <a:custGeom>
            <a:avLst/>
            <a:gdLst/>
            <a:ahLst/>
            <a:cxnLst/>
            <a:rect l="l" t="t" r="r" b="b"/>
            <a:pathLst>
              <a:path w="139700" h="255904">
                <a:moveTo>
                  <a:pt x="139230" y="0"/>
                </a:moveTo>
                <a:lnTo>
                  <a:pt x="108889" y="0"/>
                </a:lnTo>
                <a:lnTo>
                  <a:pt x="89468" y="18064"/>
                </a:lnTo>
                <a:lnTo>
                  <a:pt x="66408" y="34978"/>
                </a:lnTo>
                <a:lnTo>
                  <a:pt x="39709" y="50745"/>
                </a:lnTo>
                <a:lnTo>
                  <a:pt x="9372" y="65366"/>
                </a:lnTo>
                <a:lnTo>
                  <a:pt x="0" y="109753"/>
                </a:lnTo>
                <a:lnTo>
                  <a:pt x="36499" y="97967"/>
                </a:lnTo>
                <a:lnTo>
                  <a:pt x="72478" y="79578"/>
                </a:lnTo>
                <a:lnTo>
                  <a:pt x="35547" y="255739"/>
                </a:lnTo>
                <a:lnTo>
                  <a:pt x="85661" y="255739"/>
                </a:lnTo>
                <a:lnTo>
                  <a:pt x="139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 anchor="t"/>
          <a:lstStyle/>
          <a:p>
            <a:pPr algn="just"/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825266" y="1716302"/>
            <a:ext cx="6688455" cy="4744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4758690" algn="l"/>
              </a:tabLst>
            </a:pPr>
            <a:r>
              <a:rPr lang="en-US" sz="3000" b="1" baseline="1543" dirty="0">
                <a:solidFill>
                  <a:srgbClr val="001C58"/>
                </a:solidFill>
                <a:highlight>
                  <a:srgbClr val="9CC780"/>
                </a:highlight>
                <a:latin typeface="Arial"/>
                <a:cs typeface="Arial"/>
              </a:rPr>
              <a:t>  </a:t>
            </a:r>
            <a:r>
              <a:rPr sz="3000" b="1" baseline="1543" dirty="0">
                <a:solidFill>
                  <a:srgbClr val="001C58"/>
                </a:solidFill>
                <a:highlight>
                  <a:srgbClr val="9CC780"/>
                </a:highlight>
                <a:latin typeface="Arial"/>
                <a:cs typeface="Arial"/>
              </a:rPr>
              <a:t>QF</a:t>
            </a:r>
            <a:r>
              <a:rPr sz="3000" b="1" spc="-7" baseline="1543" dirty="0">
                <a:solidFill>
                  <a:srgbClr val="001C58"/>
                </a:solidFill>
                <a:highlight>
                  <a:srgbClr val="9CC780"/>
                </a:highlight>
                <a:latin typeface="Arial"/>
                <a:cs typeface="Arial"/>
              </a:rPr>
              <a:t> </a:t>
            </a:r>
            <a:r>
              <a:rPr lang="en-US" sz="3000" b="1" spc="-22" baseline="1543" dirty="0">
                <a:solidFill>
                  <a:srgbClr val="001C58"/>
                </a:solidFill>
                <a:highlight>
                  <a:srgbClr val="9CC780"/>
                </a:highlight>
                <a:latin typeface="Arial"/>
                <a:cs typeface="Arial"/>
              </a:rPr>
              <a:t>Level  </a:t>
            </a:r>
            <a:endParaRPr lang="en-US" sz="3000" b="1" spc="-5" dirty="0">
              <a:solidFill>
                <a:srgbClr val="001C58"/>
              </a:solidFill>
              <a:highlight>
                <a:srgbClr val="9CC780"/>
              </a:highlight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72663" y="2760377"/>
            <a:ext cx="3380740" cy="0"/>
          </a:xfrm>
          <a:custGeom>
            <a:avLst/>
            <a:gdLst/>
            <a:ahLst/>
            <a:cxnLst/>
            <a:rect l="l" t="t" r="r" b="b"/>
            <a:pathLst>
              <a:path w="3380740">
                <a:moveTo>
                  <a:pt x="0" y="0"/>
                </a:moveTo>
                <a:lnTo>
                  <a:pt x="3380549" y="0"/>
                </a:lnTo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5414042" y="2897101"/>
            <a:ext cx="3385820" cy="38279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34925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001C58"/>
                </a:solidFill>
                <a:latin typeface="Arial"/>
                <a:cs typeface="Arial"/>
              </a:rPr>
              <a:t>Postgraduate</a:t>
            </a:r>
            <a:r>
              <a:rPr sz="1200" spc="-65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C58"/>
                </a:solidFill>
                <a:latin typeface="Arial"/>
                <a:cs typeface="Arial"/>
              </a:rPr>
              <a:t>Programmes</a:t>
            </a:r>
            <a:endParaRPr lang="en-US" sz="1200" dirty="0">
              <a:latin typeface="Arial"/>
              <a:cs typeface="Arial"/>
            </a:endParaRPr>
          </a:p>
          <a:p>
            <a:pPr marL="34925">
              <a:lnSpc>
                <a:spcPct val="100000"/>
              </a:lnSpc>
            </a:pPr>
            <a:r>
              <a:rPr sz="1200" spc="-5" dirty="0">
                <a:solidFill>
                  <a:srgbClr val="001C58"/>
                </a:solidFill>
                <a:latin typeface="Arial"/>
                <a:cs typeface="Arial"/>
              </a:rPr>
              <a:t>in partnership</a:t>
            </a:r>
            <a:r>
              <a:rPr sz="1200" spc="-40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C58"/>
                </a:solidFill>
                <a:latin typeface="Arial"/>
                <a:cs typeface="Arial"/>
              </a:rPr>
              <a:t>with</a:t>
            </a:r>
            <a:r>
              <a:rPr sz="1200" spc="10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C58"/>
                </a:solidFill>
                <a:latin typeface="Arial"/>
                <a:cs typeface="Arial"/>
              </a:rPr>
              <a:t>overseas</a:t>
            </a:r>
            <a:r>
              <a:rPr sz="1200" spc="-10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C58"/>
                </a:solidFill>
                <a:latin typeface="Arial"/>
                <a:cs typeface="Arial"/>
              </a:rPr>
              <a:t>universities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145011" y="646372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6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56" name="object 30">
            <a:extLst>
              <a:ext uri="{FF2B5EF4-FFF2-40B4-BE49-F238E27FC236}">
                <a16:creationId xmlns:a16="http://schemas.microsoft.com/office/drawing/2014/main" id="{1D9E9D6A-D265-30F9-60FE-8A7B3740A4EC}"/>
              </a:ext>
            </a:extLst>
          </p:cNvPr>
          <p:cNvSpPr/>
          <p:nvPr/>
        </p:nvSpPr>
        <p:spPr>
          <a:xfrm>
            <a:off x="5272663" y="3296599"/>
            <a:ext cx="3380740" cy="0"/>
          </a:xfrm>
          <a:custGeom>
            <a:avLst/>
            <a:gdLst/>
            <a:ahLst/>
            <a:cxnLst/>
            <a:rect l="l" t="t" r="r" b="b"/>
            <a:pathLst>
              <a:path w="3380740">
                <a:moveTo>
                  <a:pt x="0" y="0"/>
                </a:moveTo>
                <a:lnTo>
                  <a:pt x="3380549" y="0"/>
                </a:lnTo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02299093-3A75-5BA4-38E9-3DFDA1EBD3CD}"/>
              </a:ext>
            </a:extLst>
          </p:cNvPr>
          <p:cNvSpPr/>
          <p:nvPr/>
        </p:nvSpPr>
        <p:spPr>
          <a:xfrm rot="5400000">
            <a:off x="5012225" y="2947484"/>
            <a:ext cx="222394" cy="14385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D973F375-790D-F161-424E-CB2A97B039E2}"/>
              </a:ext>
            </a:extLst>
          </p:cNvPr>
          <p:cNvSpPr/>
          <p:nvPr/>
        </p:nvSpPr>
        <p:spPr>
          <a:xfrm rot="5400000">
            <a:off x="5012225" y="3530743"/>
            <a:ext cx="222394" cy="14385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49487989-BB1D-50F8-C6D0-F4D51050CD45}"/>
              </a:ext>
            </a:extLst>
          </p:cNvPr>
          <p:cNvSpPr/>
          <p:nvPr/>
        </p:nvSpPr>
        <p:spPr>
          <a:xfrm>
            <a:off x="5272663" y="3784279"/>
            <a:ext cx="4975860" cy="0"/>
          </a:xfrm>
          <a:custGeom>
            <a:avLst/>
            <a:gdLst/>
            <a:ahLst/>
            <a:cxnLst/>
            <a:rect l="l" t="t" r="r" b="b"/>
            <a:pathLst>
              <a:path w="3380740">
                <a:moveTo>
                  <a:pt x="0" y="0"/>
                </a:moveTo>
                <a:lnTo>
                  <a:pt x="3380549" y="0"/>
                </a:lnTo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36">
            <a:extLst>
              <a:ext uri="{FF2B5EF4-FFF2-40B4-BE49-F238E27FC236}">
                <a16:creationId xmlns:a16="http://schemas.microsoft.com/office/drawing/2014/main" id="{121CAB81-BC30-EA78-B1B3-6BC37982C162}"/>
              </a:ext>
            </a:extLst>
          </p:cNvPr>
          <p:cNvSpPr txBox="1"/>
          <p:nvPr/>
        </p:nvSpPr>
        <p:spPr>
          <a:xfrm>
            <a:off x="5414042" y="3504820"/>
            <a:ext cx="2522220" cy="182742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34925">
              <a:spcBef>
                <a:spcPts val="105"/>
              </a:spcBef>
            </a:pPr>
            <a:r>
              <a:rPr lang="en-US" sz="1100" spc="-5" dirty="0">
                <a:solidFill>
                  <a:srgbClr val="001C58"/>
                </a:solidFill>
                <a:latin typeface="Arial"/>
                <a:ea typeface="+mn-lt"/>
                <a:cs typeface="+mn-lt"/>
              </a:rPr>
              <a:t>Degree and Top-up Degree</a:t>
            </a:r>
            <a:endParaRPr lang="en-US" sz="1100" dirty="0">
              <a:latin typeface="Arial"/>
            </a:endParaRPr>
          </a:p>
        </p:txBody>
      </p:sp>
      <p:sp>
        <p:nvSpPr>
          <p:cNvPr id="62" name="object 30">
            <a:extLst>
              <a:ext uri="{FF2B5EF4-FFF2-40B4-BE49-F238E27FC236}">
                <a16:creationId xmlns:a16="http://schemas.microsoft.com/office/drawing/2014/main" id="{BADB1E1E-C223-CEFB-91F2-047AF8983F7F}"/>
              </a:ext>
            </a:extLst>
          </p:cNvPr>
          <p:cNvSpPr/>
          <p:nvPr/>
        </p:nvSpPr>
        <p:spPr>
          <a:xfrm>
            <a:off x="5272664" y="5186735"/>
            <a:ext cx="6184900" cy="0"/>
          </a:xfrm>
          <a:custGeom>
            <a:avLst/>
            <a:gdLst/>
            <a:ahLst/>
            <a:cxnLst/>
            <a:rect l="l" t="t" r="r" b="b"/>
            <a:pathLst>
              <a:path w="3380740">
                <a:moveTo>
                  <a:pt x="0" y="0"/>
                </a:moveTo>
                <a:lnTo>
                  <a:pt x="3380549" y="0"/>
                </a:lnTo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b="1" dirty="0">
              <a:highlight>
                <a:srgbClr val="FFFF00"/>
              </a:highlight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67F0B534-F728-983B-5943-B29651D866A5}"/>
              </a:ext>
            </a:extLst>
          </p:cNvPr>
          <p:cNvSpPr/>
          <p:nvPr/>
        </p:nvSpPr>
        <p:spPr>
          <a:xfrm rot="5400000">
            <a:off x="5012225" y="4029335"/>
            <a:ext cx="222394" cy="14385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64" name="object 36">
            <a:extLst>
              <a:ext uri="{FF2B5EF4-FFF2-40B4-BE49-F238E27FC236}">
                <a16:creationId xmlns:a16="http://schemas.microsoft.com/office/drawing/2014/main" id="{9FE6A445-376A-CF1B-B5EF-3271751E8C91}"/>
              </a:ext>
            </a:extLst>
          </p:cNvPr>
          <p:cNvSpPr txBox="1"/>
          <p:nvPr/>
        </p:nvSpPr>
        <p:spPr>
          <a:xfrm>
            <a:off x="5414042" y="3990995"/>
            <a:ext cx="2522220" cy="19813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34925">
              <a:spcBef>
                <a:spcPts val="105"/>
              </a:spcBef>
            </a:pPr>
            <a:r>
              <a:rPr lang="en-US" sz="1100" spc="-5" dirty="0">
                <a:solidFill>
                  <a:srgbClr val="001C58"/>
                </a:solidFill>
                <a:latin typeface="Arial"/>
                <a:ea typeface="+mn-lt"/>
                <a:cs typeface="+mn-lt"/>
              </a:rPr>
              <a:t>Higher </a:t>
            </a:r>
            <a:r>
              <a:rPr lang="en-US" sz="1200" spc="-5" dirty="0">
                <a:solidFill>
                  <a:srgbClr val="001C58"/>
                </a:solidFill>
                <a:latin typeface="Arial"/>
                <a:ea typeface="+mn-lt"/>
                <a:cs typeface="+mn-lt"/>
              </a:rPr>
              <a:t>Diploma</a:t>
            </a:r>
            <a:endParaRPr lang="en-US" sz="1200" dirty="0">
              <a:latin typeface="Arial"/>
              <a:ea typeface="+mn-lt"/>
              <a:cs typeface="+mn-lt"/>
            </a:endParaRPr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5142F7FC-124D-39C2-F443-838719956DA4}"/>
              </a:ext>
            </a:extLst>
          </p:cNvPr>
          <p:cNvSpPr/>
          <p:nvPr/>
        </p:nvSpPr>
        <p:spPr>
          <a:xfrm>
            <a:off x="5272664" y="4330661"/>
            <a:ext cx="6184900" cy="0"/>
          </a:xfrm>
          <a:custGeom>
            <a:avLst/>
            <a:gdLst/>
            <a:ahLst/>
            <a:cxnLst/>
            <a:rect l="l" t="t" r="r" b="b"/>
            <a:pathLst>
              <a:path w="3380740">
                <a:moveTo>
                  <a:pt x="0" y="0"/>
                </a:moveTo>
                <a:lnTo>
                  <a:pt x="3380549" y="0"/>
                </a:lnTo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4655D6A4-D457-4281-3B05-F06A0D478307}"/>
              </a:ext>
            </a:extLst>
          </p:cNvPr>
          <p:cNvSpPr/>
          <p:nvPr/>
        </p:nvSpPr>
        <p:spPr>
          <a:xfrm rot="5400000">
            <a:off x="5012225" y="4678446"/>
            <a:ext cx="222394" cy="14385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67" name="object 36">
            <a:extLst>
              <a:ext uri="{FF2B5EF4-FFF2-40B4-BE49-F238E27FC236}">
                <a16:creationId xmlns:a16="http://schemas.microsoft.com/office/drawing/2014/main" id="{50FDAEB3-F33B-3C46-4F18-C1E45B212322}"/>
              </a:ext>
            </a:extLst>
          </p:cNvPr>
          <p:cNvSpPr txBox="1"/>
          <p:nvPr/>
        </p:nvSpPr>
        <p:spPr>
          <a:xfrm>
            <a:off x="5414042" y="4389116"/>
            <a:ext cx="3378294" cy="790601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34925">
              <a:spcBef>
                <a:spcPts val="105"/>
              </a:spcBef>
            </a:pPr>
            <a:r>
              <a:rPr lang="en-US" sz="1200" spc="-5" dirty="0">
                <a:solidFill>
                  <a:srgbClr val="001C58"/>
                </a:solidFill>
                <a:latin typeface="Arial"/>
                <a:ea typeface="+mn-lt"/>
                <a:cs typeface="Arial"/>
              </a:rPr>
              <a:t>Diploma of Foundation Studies</a:t>
            </a:r>
            <a:endParaRPr lang="en-US" sz="12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4925">
              <a:spcBef>
                <a:spcPts val="105"/>
              </a:spcBef>
            </a:pPr>
            <a:r>
              <a:rPr lang="en-US" sz="1200" spc="-5" dirty="0">
                <a:solidFill>
                  <a:srgbClr val="001C58"/>
                </a:solidFill>
                <a:latin typeface="Arial"/>
                <a:ea typeface="+mn-lt"/>
                <a:cs typeface="Arial"/>
              </a:rPr>
              <a:t>Diploma of Vocational Education </a:t>
            </a:r>
            <a:endParaRPr lang="en-US" sz="12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4925">
              <a:spcBef>
                <a:spcPts val="105"/>
              </a:spcBef>
            </a:pPr>
            <a:r>
              <a:rPr lang="en-US" sz="1200" spc="-5" dirty="0">
                <a:solidFill>
                  <a:srgbClr val="001C58"/>
                </a:solidFill>
                <a:latin typeface="Arial"/>
                <a:ea typeface="+mn-lt"/>
                <a:cs typeface="Arial"/>
              </a:rPr>
              <a:t>Diploma of Vocational Baccalaureate </a:t>
            </a:r>
            <a:endParaRPr lang="en-US" sz="12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4925">
              <a:spcBef>
                <a:spcPts val="105"/>
              </a:spcBef>
            </a:pPr>
            <a:r>
              <a:rPr lang="en-US" sz="1200" spc="-5" dirty="0">
                <a:solidFill>
                  <a:srgbClr val="001C58"/>
                </a:solidFill>
                <a:latin typeface="Arial"/>
                <a:ea typeface="+mn-lt"/>
                <a:cs typeface="Arial"/>
              </a:rPr>
              <a:t>Diploma Programmes</a:t>
            </a:r>
            <a:endParaRPr lang="en-US" sz="1200" dirty="0">
              <a:latin typeface="Arial"/>
              <a:ea typeface="Calibri"/>
              <a:cs typeface="Arial"/>
            </a:endParaRPr>
          </a:p>
        </p:txBody>
      </p:sp>
      <p:sp>
        <p:nvSpPr>
          <p:cNvPr id="68" name="object 30">
            <a:extLst>
              <a:ext uri="{FF2B5EF4-FFF2-40B4-BE49-F238E27FC236}">
                <a16:creationId xmlns:a16="http://schemas.microsoft.com/office/drawing/2014/main" id="{FF252E26-5EA5-373C-C353-153E82DFCF40}"/>
              </a:ext>
            </a:extLst>
          </p:cNvPr>
          <p:cNvSpPr/>
          <p:nvPr/>
        </p:nvSpPr>
        <p:spPr>
          <a:xfrm flipV="1">
            <a:off x="5272664" y="5681565"/>
            <a:ext cx="6184900" cy="40640"/>
          </a:xfrm>
          <a:custGeom>
            <a:avLst/>
            <a:gdLst/>
            <a:ahLst/>
            <a:cxnLst/>
            <a:rect l="l" t="t" r="r" b="b"/>
            <a:pathLst>
              <a:path w="3380740">
                <a:moveTo>
                  <a:pt x="0" y="0"/>
                </a:moveTo>
                <a:lnTo>
                  <a:pt x="3380549" y="0"/>
                </a:lnTo>
              </a:path>
            </a:pathLst>
          </a:custGeom>
          <a:ln w="635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A01B7B8B-CD84-544B-E010-FCFC12D21D06}"/>
              </a:ext>
            </a:extLst>
          </p:cNvPr>
          <p:cNvSpPr/>
          <p:nvPr/>
        </p:nvSpPr>
        <p:spPr>
          <a:xfrm rot="5400000">
            <a:off x="5012225" y="5412224"/>
            <a:ext cx="222394" cy="14385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70" name="object 36">
            <a:extLst>
              <a:ext uri="{FF2B5EF4-FFF2-40B4-BE49-F238E27FC236}">
                <a16:creationId xmlns:a16="http://schemas.microsoft.com/office/drawing/2014/main" id="{CC9A8241-0786-FF04-E0A1-11FAD1ACB484}"/>
              </a:ext>
            </a:extLst>
          </p:cNvPr>
          <p:cNvSpPr txBox="1"/>
          <p:nvPr/>
        </p:nvSpPr>
        <p:spPr>
          <a:xfrm>
            <a:off x="5414042" y="5290722"/>
            <a:ext cx="2522220" cy="38279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3335"/>
            <a:r>
              <a:rPr lang="en-US" sz="1200" spc="-5" dirty="0">
                <a:solidFill>
                  <a:srgbClr val="001C58"/>
                </a:solidFill>
                <a:latin typeface="Arial"/>
                <a:ea typeface="+mn-lt"/>
                <a:cs typeface="Arial"/>
              </a:rPr>
              <a:t>Industry Certificate</a:t>
            </a:r>
            <a:endParaRPr lang="en-US" sz="1200" spc="-5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13335"/>
            <a:r>
              <a:rPr lang="en-US" sz="1200" spc="-5" dirty="0">
                <a:solidFill>
                  <a:srgbClr val="001C58"/>
                </a:solidFill>
                <a:latin typeface="Arial"/>
                <a:ea typeface="+mn-lt"/>
                <a:cs typeface="Arial"/>
              </a:rPr>
              <a:t>Junior General Purpose Rating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1" name="object 25">
            <a:extLst>
              <a:ext uri="{FF2B5EF4-FFF2-40B4-BE49-F238E27FC236}">
                <a16:creationId xmlns:a16="http://schemas.microsoft.com/office/drawing/2014/main" id="{A2C80C54-A51D-7283-ACF2-E0EEBBBFC0BC}"/>
              </a:ext>
            </a:extLst>
          </p:cNvPr>
          <p:cNvSpPr txBox="1"/>
          <p:nvPr/>
        </p:nvSpPr>
        <p:spPr>
          <a:xfrm>
            <a:off x="5274970" y="2271339"/>
            <a:ext cx="6688455" cy="3206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4758690" algn="l"/>
              </a:tabLst>
            </a:pPr>
            <a:r>
              <a:rPr lang="en-US" sz="3000" b="1" spc="-22" baseline="1543" dirty="0">
                <a:solidFill>
                  <a:srgbClr val="001C58"/>
                </a:solidFill>
                <a:highlight>
                  <a:srgbClr val="4F81BD"/>
                </a:highlight>
                <a:latin typeface="Arial"/>
                <a:ea typeface="+mn-lt"/>
                <a:cs typeface="+mn-lt"/>
              </a:rPr>
              <a:t>  VTC Programmes  </a:t>
            </a:r>
            <a:endParaRPr lang="en-US" sz="3000" b="1" spc="-22" baseline="1543" dirty="0">
              <a:solidFill>
                <a:srgbClr val="001C58"/>
              </a:solidFill>
              <a:highlight>
                <a:srgbClr val="4F81BD"/>
              </a:highlight>
              <a:latin typeface="Arial"/>
              <a:cs typeface="Arial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94F35265-CE83-5EEB-5424-31944A789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806" y="3416829"/>
            <a:ext cx="543277" cy="22189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CF22F54-1C50-C2C1-6E83-5EC9457AE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8806" y="3275894"/>
            <a:ext cx="373944" cy="43791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39EC26C-C432-2B18-6C63-5F1AD50DE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3926" y="3330372"/>
            <a:ext cx="884298" cy="39481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523FBF7-098E-AA1A-13A9-89B18E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5112" y="3886847"/>
            <a:ext cx="780816" cy="316678"/>
          </a:xfrm>
          <a:prstGeom prst="rect">
            <a:avLst/>
          </a:prstGeom>
        </p:spPr>
      </p:pic>
      <p:pic>
        <p:nvPicPr>
          <p:cNvPr id="79" name="object 10">
            <a:extLst>
              <a:ext uri="{FF2B5EF4-FFF2-40B4-BE49-F238E27FC236}">
                <a16:creationId xmlns:a16="http://schemas.microsoft.com/office/drawing/2014/main" id="{1AFF8195-4B9F-5E6E-E2AB-13EE2A82714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90249" y="3922012"/>
            <a:ext cx="249916" cy="3222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E0508B0-F799-4C41-9741-6EABFB7C3FD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54" t="-413" r="49748" b="-2074"/>
          <a:stretch/>
        </p:blipFill>
        <p:spPr>
          <a:xfrm>
            <a:off x="10244667" y="3956125"/>
            <a:ext cx="608038" cy="25631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ABE4230-4253-75DA-86D4-40DF5298FB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2139" y="3839161"/>
            <a:ext cx="769056" cy="44967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E90F8C2-D662-7800-C73C-F9E1CFFB96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4359" y="3621909"/>
            <a:ext cx="1317038" cy="82021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9A673F9-ADEE-7607-3C4E-912D59408E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0802" y="4325525"/>
            <a:ext cx="627583" cy="44591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AE03573-AEDB-4AB8-993A-F1F9A13B6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9853" y="4385439"/>
            <a:ext cx="780816" cy="31667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AC90CAB-6EDD-8EE3-88A3-8A919A3206E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54" t="-413" r="49748" b="-2074"/>
          <a:stretch/>
        </p:blipFill>
        <p:spPr>
          <a:xfrm>
            <a:off x="9452939" y="4808436"/>
            <a:ext cx="608038" cy="25631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FFB050A-53CC-89A0-3D13-1953EDAD83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4571" y="4671152"/>
            <a:ext cx="769056" cy="44967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0B1665C-E428-4D57-5C23-3EBA97E9FB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0224" y="4385498"/>
            <a:ext cx="382294" cy="35419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CB68E8C-5A1A-DC86-A594-FEB4318278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20953" y="4705961"/>
            <a:ext cx="244617" cy="380061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EAA9453-0F8D-6033-68AD-F4B3C49816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87913" y="5285081"/>
            <a:ext cx="244617" cy="38006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34F24EC-E308-0E41-5693-B0FBD0A2FB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91158" y="5285081"/>
            <a:ext cx="425907" cy="380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BA7C8-420D-E20B-32D2-2AC82E8A19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37040" y="5224948"/>
            <a:ext cx="883920" cy="522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9689B4-F28B-EFE6-CD45-4865FF08E4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73995" y="5286693"/>
            <a:ext cx="770890" cy="3486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5659" y="532606"/>
            <a:ext cx="10358120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VTC</a:t>
            </a:r>
            <a:r>
              <a:rPr spc="-30" dirty="0"/>
              <a:t> </a:t>
            </a:r>
            <a:r>
              <a:rPr dirty="0"/>
              <a:t>Member</a:t>
            </a:r>
            <a:r>
              <a:rPr spc="-15" dirty="0"/>
              <a:t> </a:t>
            </a:r>
            <a:r>
              <a:rPr spc="-5" dirty="0"/>
              <a:t>Institutions</a:t>
            </a:r>
            <a:r>
              <a:rPr spc="-180" dirty="0"/>
              <a:t> </a:t>
            </a:r>
            <a:r>
              <a:rPr dirty="0"/>
              <a:t>Accepting </a:t>
            </a:r>
            <a:r>
              <a:rPr spc="-1210" dirty="0"/>
              <a:t> </a:t>
            </a:r>
            <a:r>
              <a:rPr spc="-5" dirty="0"/>
              <a:t>International Students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6939" y="3760398"/>
            <a:ext cx="293878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b="1" spc="-5" dirty="0">
                <a:solidFill>
                  <a:srgbClr val="001C58"/>
                </a:solidFill>
                <a:latin typeface="Arial"/>
                <a:cs typeface="Arial"/>
              </a:rPr>
              <a:t>Degree</a:t>
            </a:r>
            <a:r>
              <a:rPr sz="2200" b="1" spc="-35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1C58"/>
                </a:solidFill>
                <a:latin typeface="Arial"/>
                <a:cs typeface="Arial"/>
              </a:rPr>
              <a:t>(4-year)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9877" y="4265560"/>
            <a:ext cx="2802890" cy="793750"/>
          </a:xfrm>
          <a:prstGeom prst="rect">
            <a:avLst/>
          </a:prstGeom>
        </p:spPr>
        <p:txBody>
          <a:bodyPr vert="horz" wrap="square" lIns="0" tIns="43815" rIns="0" bIns="0" rtlCol="0" anchor="t">
            <a:spAutoFit/>
          </a:bodyPr>
          <a:lstStyle/>
          <a:p>
            <a:pPr marL="12700" marR="5080" algn="r">
              <a:lnSpc>
                <a:spcPts val="1939"/>
              </a:lnSpc>
              <a:spcBef>
                <a:spcPts val="345"/>
              </a:spcBef>
            </a:pPr>
            <a:r>
              <a:rPr sz="1800" b="1" spc="-15" dirty="0">
                <a:solidFill>
                  <a:srgbClr val="D51A21"/>
                </a:solidFill>
                <a:latin typeface="Arial"/>
                <a:cs typeface="Arial"/>
              </a:rPr>
              <a:t>Technological </a:t>
            </a:r>
            <a:r>
              <a:rPr sz="1800" b="1" spc="-5" dirty="0">
                <a:solidFill>
                  <a:srgbClr val="D51A21"/>
                </a:solidFill>
                <a:latin typeface="Arial"/>
                <a:cs typeface="Arial"/>
              </a:rPr>
              <a:t>and Higher </a:t>
            </a:r>
            <a:r>
              <a:rPr sz="1800" b="1" spc="-490" dirty="0">
                <a:solidFill>
                  <a:srgbClr val="D51A2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51A21"/>
                </a:solidFill>
                <a:latin typeface="Arial"/>
                <a:cs typeface="Arial"/>
              </a:rPr>
              <a:t>Education Institute </a:t>
            </a:r>
            <a:r>
              <a:rPr sz="1800" b="1" dirty="0">
                <a:solidFill>
                  <a:srgbClr val="D51A21"/>
                </a:solidFill>
                <a:latin typeface="Arial"/>
                <a:cs typeface="Arial"/>
              </a:rPr>
              <a:t>of </a:t>
            </a:r>
            <a:r>
              <a:rPr sz="1800" b="1" spc="5" dirty="0">
                <a:solidFill>
                  <a:srgbClr val="D51A2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51A21"/>
                </a:solidFill>
                <a:latin typeface="Arial"/>
                <a:cs typeface="Arial"/>
              </a:rPr>
              <a:t>Hong</a:t>
            </a:r>
            <a:r>
              <a:rPr sz="1800" b="1" spc="-10" dirty="0">
                <a:solidFill>
                  <a:srgbClr val="D51A2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51A21"/>
                </a:solidFill>
                <a:latin typeface="Arial"/>
                <a:cs typeface="Arial"/>
              </a:rPr>
              <a:t>Kong</a:t>
            </a:r>
            <a:r>
              <a:rPr sz="1800" b="1" spc="-10" dirty="0">
                <a:solidFill>
                  <a:srgbClr val="D51A2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D51A21"/>
                </a:solidFill>
                <a:latin typeface="Arial"/>
                <a:cs typeface="Arial"/>
              </a:rPr>
              <a:t>(THEi)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5780" y="2121345"/>
            <a:ext cx="4415790" cy="35137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b="1" spc="-5" dirty="0">
                <a:solidFill>
                  <a:srgbClr val="001C58"/>
                </a:solidFill>
                <a:latin typeface="Arial"/>
                <a:cs typeface="Arial"/>
              </a:rPr>
              <a:t>Higher Diploma</a:t>
            </a:r>
            <a:r>
              <a:rPr sz="2200" b="1" spc="-35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C58"/>
                </a:solidFill>
                <a:latin typeface="Arial"/>
                <a:cs typeface="Arial"/>
              </a:rPr>
              <a:t>(HD)</a:t>
            </a:r>
            <a:r>
              <a:rPr sz="2200" b="1" spc="5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1C58"/>
                </a:solidFill>
                <a:latin typeface="Arial"/>
                <a:cs typeface="Arial"/>
              </a:rPr>
              <a:t>(2-year)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5396" y="2694613"/>
            <a:ext cx="291846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solidFill>
                  <a:srgbClr val="1AB4D6"/>
                </a:solidFill>
                <a:latin typeface="Arial"/>
                <a:cs typeface="Arial"/>
              </a:rPr>
              <a:t>Hong Kong Institute </a:t>
            </a:r>
            <a:r>
              <a:rPr sz="1800" b="1" dirty="0">
                <a:solidFill>
                  <a:srgbClr val="1AB4D6"/>
                </a:solidFill>
                <a:latin typeface="Arial"/>
                <a:cs typeface="Arial"/>
              </a:rPr>
              <a:t>of </a:t>
            </a:r>
            <a:r>
              <a:rPr sz="1800" b="1" spc="5" dirty="0">
                <a:solidFill>
                  <a:srgbClr val="1AB4D6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AB4D6"/>
                </a:solidFill>
                <a:latin typeface="Arial"/>
                <a:cs typeface="Arial"/>
              </a:rPr>
              <a:t>Vocational</a:t>
            </a:r>
            <a:r>
              <a:rPr sz="1800" b="1" spc="-40" dirty="0">
                <a:solidFill>
                  <a:srgbClr val="1AB4D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AB4D6"/>
                </a:solidFill>
                <a:latin typeface="Arial"/>
                <a:cs typeface="Arial"/>
              </a:rPr>
              <a:t>Education</a:t>
            </a:r>
            <a:r>
              <a:rPr sz="1800" b="1" spc="-35" dirty="0">
                <a:solidFill>
                  <a:srgbClr val="1AB4D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AB4D6"/>
                </a:solidFill>
                <a:latin typeface="Arial"/>
                <a:cs typeface="Arial"/>
              </a:rPr>
              <a:t>(IVE)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45844" y="3670745"/>
            <a:ext cx="3328670" cy="1326645"/>
          </a:xfrm>
          <a:prstGeom prst="rect">
            <a:avLst/>
          </a:prstGeom>
        </p:spPr>
        <p:txBody>
          <a:bodyPr vert="horz" wrap="square" lIns="0" tIns="43815" rIns="0" bIns="0" rtlCol="0" anchor="t">
            <a:spAutoFit/>
          </a:bodyPr>
          <a:lstStyle/>
          <a:p>
            <a:pPr marL="12700" marR="295910">
              <a:lnSpc>
                <a:spcPts val="1939"/>
              </a:lnSpc>
              <a:spcBef>
                <a:spcPts val="345"/>
              </a:spcBef>
            </a:pPr>
            <a:r>
              <a:rPr sz="1800" b="1" spc="-5" dirty="0">
                <a:solidFill>
                  <a:srgbClr val="50286E"/>
                </a:solidFill>
                <a:latin typeface="Arial"/>
                <a:cs typeface="Arial"/>
              </a:rPr>
              <a:t>Hong Kong Design Institute </a:t>
            </a:r>
            <a:r>
              <a:rPr sz="1800" b="1" spc="-490" dirty="0">
                <a:solidFill>
                  <a:srgbClr val="50286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0286E"/>
                </a:solidFill>
                <a:latin typeface="Arial"/>
                <a:cs typeface="Arial"/>
              </a:rPr>
              <a:t>(HKDI)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ts val="1939"/>
              </a:lnSpc>
              <a:spcBef>
                <a:spcPts val="5"/>
              </a:spcBef>
            </a:pPr>
            <a:r>
              <a:rPr sz="1800" b="1" spc="-5" dirty="0">
                <a:solidFill>
                  <a:srgbClr val="F26522"/>
                </a:solidFill>
                <a:latin typeface="Arial"/>
                <a:cs typeface="Arial"/>
              </a:rPr>
              <a:t>International</a:t>
            </a:r>
            <a:r>
              <a:rPr sz="1800" b="1" dirty="0">
                <a:solidFill>
                  <a:srgbClr val="F26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26522"/>
                </a:solidFill>
                <a:latin typeface="Arial"/>
                <a:cs typeface="Arial"/>
              </a:rPr>
              <a:t>Culinary</a:t>
            </a:r>
            <a:r>
              <a:rPr sz="1800" b="1" spc="-10" dirty="0">
                <a:solidFill>
                  <a:srgbClr val="F26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26522"/>
                </a:solidFill>
                <a:latin typeface="Arial"/>
                <a:cs typeface="Arial"/>
              </a:rPr>
              <a:t>Institute </a:t>
            </a:r>
            <a:r>
              <a:rPr sz="1800" b="1" spc="-484" dirty="0">
                <a:solidFill>
                  <a:srgbClr val="F265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26522"/>
                </a:solidFill>
                <a:latin typeface="Arial"/>
                <a:cs typeface="Arial"/>
              </a:rPr>
              <a:t>(ICI)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3205" y="3556629"/>
            <a:ext cx="522730" cy="67970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145011" y="6463728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A8A8A"/>
                </a:solidFill>
                <a:latin typeface="Calibri"/>
                <a:cs typeface="Calibri"/>
              </a:rPr>
              <a:t>7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E09E8A0-5CEC-4CCF-9F64-D7C048EF3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396" y="5352993"/>
            <a:ext cx="3884477" cy="5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HK" altLang="zh-CN" b="1" dirty="0">
                <a:solidFill>
                  <a:srgbClr val="5B9BD5">
                    <a:lumMod val="75000"/>
                  </a:srgbClr>
                </a:solidFill>
                <a:latin typeface="Arial"/>
                <a:ea typeface="SimSun" pitchFamily="2" charset="-122"/>
                <a:cs typeface="Times New Roman" pitchFamily="18" charset="0"/>
              </a:rPr>
              <a:t>Hong Kong Institute of Information Technology (HKIIT)</a:t>
            </a:r>
            <a:endParaRPr lang="en-US" altLang="zh-CN" dirty="0">
              <a:solidFill>
                <a:srgbClr val="5B9BD5">
                  <a:lumMod val="75000"/>
                </a:srgbClr>
              </a:solidFill>
              <a:latin typeface="Arial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C6D795-C17C-E755-AF57-9893091B3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86" y="4239789"/>
            <a:ext cx="1945357" cy="790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F9D204-DA50-6522-8D2A-295A980E7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872" y="2505087"/>
            <a:ext cx="1685056" cy="6824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CDDE39-AC38-92C2-C8DC-2335DEBA2A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4" t="-413" r="49748" b="-2074"/>
          <a:stretch/>
        </p:blipFill>
        <p:spPr>
          <a:xfrm>
            <a:off x="6515947" y="4525085"/>
            <a:ext cx="1248118" cy="5204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73C733-8777-6F07-C84A-A01646746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119" y="5003669"/>
            <a:ext cx="2272078" cy="146029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CCDF6CB-A4EB-E6F4-F796-7EFCA109AA8B}"/>
              </a:ext>
            </a:extLst>
          </p:cNvPr>
          <p:cNvGrpSpPr/>
          <p:nvPr/>
        </p:nvGrpSpPr>
        <p:grpSpPr>
          <a:xfrm>
            <a:off x="509588" y="2208848"/>
            <a:ext cx="2265680" cy="1456055"/>
            <a:chOff x="286068" y="1965008"/>
            <a:chExt cx="2265680" cy="145605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A8F700-F592-292E-BC1B-3B459A1AC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068" y="1965008"/>
              <a:ext cx="2262505" cy="145478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6A1325A-847A-6DC2-E13B-51849AEFE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63053" y="2695258"/>
              <a:ext cx="988695" cy="72580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812" y="1916101"/>
            <a:ext cx="6056897" cy="4292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087DFF25-3ECC-9860-BF2A-7B521C8F3EAE}"/>
              </a:ext>
            </a:extLst>
          </p:cNvPr>
          <p:cNvSpPr/>
          <p:nvPr/>
        </p:nvSpPr>
        <p:spPr>
          <a:xfrm>
            <a:off x="1016" y="1050138"/>
            <a:ext cx="12195810" cy="684107"/>
          </a:xfrm>
          <a:custGeom>
            <a:avLst/>
            <a:gdLst/>
            <a:ahLst/>
            <a:cxnLst/>
            <a:rect l="l" t="t" r="r" b="b"/>
            <a:pathLst>
              <a:path w="9859010" h="1143000">
                <a:moveTo>
                  <a:pt x="9858756" y="0"/>
                </a:moveTo>
                <a:lnTo>
                  <a:pt x="0" y="0"/>
                </a:lnTo>
                <a:lnTo>
                  <a:pt x="0" y="1143000"/>
                </a:lnTo>
                <a:lnTo>
                  <a:pt x="9858756" y="1143000"/>
                </a:lnTo>
                <a:lnTo>
                  <a:pt x="9858756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16" y="-6502"/>
            <a:ext cx="12195810" cy="1049867"/>
          </a:xfrm>
          <a:custGeom>
            <a:avLst/>
            <a:gdLst/>
            <a:ahLst/>
            <a:cxnLst/>
            <a:rect l="l" t="t" r="r" b="b"/>
            <a:pathLst>
              <a:path w="9859010" h="1143000">
                <a:moveTo>
                  <a:pt x="9858756" y="0"/>
                </a:moveTo>
                <a:lnTo>
                  <a:pt x="0" y="0"/>
                </a:lnTo>
                <a:lnTo>
                  <a:pt x="0" y="1143000"/>
                </a:lnTo>
                <a:lnTo>
                  <a:pt x="9858756" y="1143000"/>
                </a:lnTo>
                <a:lnTo>
                  <a:pt x="9858756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6982" y="360794"/>
            <a:ext cx="9676130" cy="69659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Technological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Higher</a:t>
            </a:r>
            <a:r>
              <a:rPr spc="-40" dirty="0"/>
              <a:t> </a:t>
            </a:r>
            <a:r>
              <a:rPr dirty="0"/>
              <a:t>Education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8422" y="1015087"/>
            <a:ext cx="78492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001C58"/>
                </a:solidFill>
                <a:latin typeface="Arial"/>
                <a:cs typeface="Arial"/>
              </a:rPr>
              <a:t>Institute</a:t>
            </a:r>
            <a:r>
              <a:rPr sz="4400" b="1" spc="-15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1C58"/>
                </a:solidFill>
                <a:latin typeface="Arial"/>
                <a:cs typeface="Arial"/>
              </a:rPr>
              <a:t>of</a:t>
            </a:r>
            <a:r>
              <a:rPr sz="4400" b="1" spc="-15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1C58"/>
                </a:solidFill>
                <a:latin typeface="Arial"/>
                <a:cs typeface="Arial"/>
              </a:rPr>
              <a:t>Hong</a:t>
            </a:r>
            <a:r>
              <a:rPr sz="4400" b="1" spc="-15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1C58"/>
                </a:solidFill>
                <a:latin typeface="Arial"/>
                <a:cs typeface="Arial"/>
              </a:rPr>
              <a:t>Kong</a:t>
            </a:r>
            <a:r>
              <a:rPr sz="4400" b="1" spc="-30" dirty="0">
                <a:solidFill>
                  <a:srgbClr val="001C58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1C58"/>
                </a:solidFill>
                <a:latin typeface="Arial"/>
                <a:cs typeface="Arial"/>
              </a:rPr>
              <a:t>(THEi)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B638CD6-31CB-FBDB-D1C3-DDC11BD3D53D}"/>
              </a:ext>
            </a:extLst>
          </p:cNvPr>
          <p:cNvSpPr/>
          <p:nvPr/>
        </p:nvSpPr>
        <p:spPr>
          <a:xfrm>
            <a:off x="1016" y="2905"/>
            <a:ext cx="313501" cy="6851980"/>
          </a:xfrm>
          <a:custGeom>
            <a:avLst/>
            <a:gdLst/>
            <a:ahLst/>
            <a:cxnLst/>
            <a:rect l="l" t="t" r="r" b="b"/>
            <a:pathLst>
              <a:path w="9859010" h="1143000">
                <a:moveTo>
                  <a:pt x="9858756" y="0"/>
                </a:moveTo>
                <a:lnTo>
                  <a:pt x="0" y="0"/>
                </a:lnTo>
                <a:lnTo>
                  <a:pt x="0" y="1143000"/>
                </a:lnTo>
                <a:lnTo>
                  <a:pt x="9858756" y="1143000"/>
                </a:lnTo>
                <a:lnTo>
                  <a:pt x="985875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AEEC51B-7ACB-1C1E-77A0-B6340F11CC27}"/>
              </a:ext>
            </a:extLst>
          </p:cNvPr>
          <p:cNvSpPr txBox="1"/>
          <p:nvPr/>
        </p:nvSpPr>
        <p:spPr>
          <a:xfrm>
            <a:off x="6100916" y="2212232"/>
            <a:ext cx="5553662" cy="3738114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/>
            </a:solidFill>
          </a:ln>
        </p:spPr>
        <p:txBody>
          <a:bodyPr vert="horz" wrap="square" lIns="0" tIns="349885" rIns="0" bIns="0" rtlCol="0" anchor="t">
            <a:spAutoFit/>
          </a:bodyPr>
          <a:lstStyle/>
          <a:p>
            <a:pPr marL="450215" marR="287655" indent="-343535">
              <a:lnSpc>
                <a:spcPct val="100000"/>
              </a:lnSpc>
              <a:spcBef>
                <a:spcPts val="2755"/>
              </a:spcBef>
              <a:buChar char="•"/>
              <a:tabLst>
                <a:tab pos="450215" algn="l"/>
                <a:tab pos="450850" algn="l"/>
              </a:tabLst>
            </a:pPr>
            <a:endParaRPr lang="en-US" sz="280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54C881-1D11-0DCA-3CA4-8D93DC0EA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508" y="935155"/>
            <a:ext cx="1366237" cy="557178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461BC886-56AF-CBBD-BBCC-8DB6F7ECBCD9}"/>
              </a:ext>
            </a:extLst>
          </p:cNvPr>
          <p:cNvSpPr txBox="1"/>
          <p:nvPr/>
        </p:nvSpPr>
        <p:spPr>
          <a:xfrm>
            <a:off x="6096000" y="2402945"/>
            <a:ext cx="5553662" cy="3738114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solidFill>
              <a:srgbClr val="C00000"/>
            </a:solidFill>
          </a:ln>
        </p:spPr>
        <p:txBody>
          <a:bodyPr vert="horz" wrap="square" lIns="0" tIns="349885" rIns="0" bIns="0" rtlCol="0" anchor="t">
            <a:spAutoFit/>
          </a:bodyPr>
          <a:lstStyle/>
          <a:p>
            <a:pPr marL="450215" marR="287655" indent="-343535">
              <a:lnSpc>
                <a:spcPct val="100000"/>
              </a:lnSpc>
              <a:spcBef>
                <a:spcPts val="2755"/>
              </a:spcBef>
              <a:buChar char="•"/>
              <a:tabLst>
                <a:tab pos="450215" algn="l"/>
                <a:tab pos="450850" algn="l"/>
              </a:tabLst>
            </a:pPr>
            <a:endParaRPr lang="en-US" sz="280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0" y="2412768"/>
            <a:ext cx="5553662" cy="354648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  <a:tab pos="470534" algn="l"/>
              </a:tabLst>
            </a:pPr>
            <a:r>
              <a:rPr lang="en-US" sz="1400" b="1" dirty="0">
                <a:solidFill>
                  <a:srgbClr val="001C58"/>
                </a:solidFill>
                <a:latin typeface="Arial"/>
                <a:cs typeface="Arial MT"/>
              </a:rPr>
              <a:t>Provides "Applied Science-Oriented" degree programmes</a:t>
            </a:r>
            <a:endParaRPr lang="en-US" sz="1400" b="1" dirty="0">
              <a:latin typeface="Arial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C58"/>
              </a:buClr>
              <a:buFont typeface="Arial MT"/>
              <a:buChar char="•"/>
            </a:pPr>
            <a:endParaRPr lang="en-US" sz="1400" b="1" dirty="0">
              <a:solidFill>
                <a:srgbClr val="000000"/>
              </a:solidFill>
              <a:latin typeface="Arial"/>
              <a:cs typeface="Arial MT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lang="en-US" sz="1400" b="1" dirty="0">
                <a:solidFill>
                  <a:srgbClr val="001C58"/>
                </a:solidFill>
                <a:latin typeface="Arial"/>
                <a:cs typeface="Arial MT"/>
              </a:rPr>
              <a:t>7 Academic Areas:</a:t>
            </a:r>
          </a:p>
          <a:p>
            <a:pPr marL="1091565" marR="5080" lvl="1" indent="-634365"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lang="en-US" sz="1400" b="1" spc="-5" dirty="0">
                <a:solidFill>
                  <a:srgbClr val="001C58"/>
                </a:solidFill>
                <a:latin typeface="Arial"/>
              </a:rPr>
              <a:t>Product and Fashion Designs</a:t>
            </a:r>
          </a:p>
          <a:p>
            <a:pPr marL="1091565" marR="5080" lvl="1" indent="-634365"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lang="en-US" sz="1400" b="1" spc="-5" dirty="0">
                <a:solidFill>
                  <a:srgbClr val="001C58"/>
                </a:solidFill>
                <a:latin typeface="Arial"/>
              </a:rPr>
              <a:t>Sports and International Events Management</a:t>
            </a:r>
          </a:p>
          <a:p>
            <a:pPr marL="1091565" marR="5080" lvl="1" indent="-634365"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lang="en-US" sz="1400" b="1" spc="-5" dirty="0">
                <a:solidFill>
                  <a:srgbClr val="001C58"/>
                </a:solidFill>
                <a:latin typeface="Arial"/>
              </a:rPr>
              <a:t>Digital Construction and Building Services, </a:t>
            </a:r>
          </a:p>
          <a:p>
            <a:pPr marL="1091565" marR="5080" lvl="1" indent="-634365"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lang="en-US" sz="1400" b="1" spc="-5" dirty="0">
                <a:solidFill>
                  <a:srgbClr val="001C58"/>
                </a:solidFill>
                <a:latin typeface="Arial"/>
              </a:rPr>
              <a:t>Horticulture, Arboriculture and Landscape Management,</a:t>
            </a:r>
          </a:p>
          <a:p>
            <a:pPr marL="1091565" marR="5080" lvl="1" indent="-634365"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lang="en-US" sz="1400" b="1" spc="-5" dirty="0">
                <a:solidFill>
                  <a:srgbClr val="001C58"/>
                </a:solidFill>
                <a:latin typeface="Arial"/>
              </a:rPr>
              <a:t>Chinese Medicine and Food Science</a:t>
            </a:r>
          </a:p>
          <a:p>
            <a:pPr marL="1091565" marR="5080" lvl="1" indent="-634365"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lang="en-US" sz="1400" b="1" spc="-5" dirty="0">
                <a:solidFill>
                  <a:srgbClr val="001C58"/>
                </a:solidFill>
                <a:latin typeface="Arial"/>
              </a:rPr>
              <a:t>Hotel Management and Culinary Arts  </a:t>
            </a:r>
          </a:p>
          <a:p>
            <a:pPr marL="1091565" marR="5080" lvl="1" indent="-634365"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lang="en-US" sz="1400" b="1" spc="-5" dirty="0">
                <a:solidFill>
                  <a:srgbClr val="001C58"/>
                </a:solidFill>
                <a:latin typeface="Arial"/>
              </a:rPr>
              <a:t>Technology and Digital Technology  </a:t>
            </a:r>
          </a:p>
          <a:p>
            <a:pPr marL="1091565" marR="5080" lvl="1" indent="-634365"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lang="en-US" sz="1400" b="1" spc="-5" dirty="0">
                <a:solidFill>
                  <a:srgbClr val="001C58"/>
                </a:solidFill>
                <a:latin typeface="Arial"/>
              </a:rPr>
              <a:t>Innovative Business</a:t>
            </a:r>
          </a:p>
          <a:p>
            <a:pPr marL="469900" marR="5080" lvl="1" indent="-457200">
              <a:spcBef>
                <a:spcPts val="95"/>
              </a:spcBef>
              <a:buChar char="•"/>
              <a:tabLst>
                <a:tab pos="469900" algn="l"/>
                <a:tab pos="470534" algn="l"/>
              </a:tabLst>
            </a:pPr>
            <a:endParaRPr lang="en-US" sz="1400" b="1" dirty="0">
              <a:solidFill>
                <a:srgbClr val="001C58"/>
              </a:solidFill>
              <a:latin typeface="Arial"/>
            </a:endParaRPr>
          </a:p>
          <a:p>
            <a:pPr marL="469900" marR="5080" lvl="1" indent="-457200">
              <a:spcBef>
                <a:spcPts val="95"/>
              </a:spcBef>
              <a:buChar char="•"/>
              <a:tabLst>
                <a:tab pos="469900" algn="l"/>
                <a:tab pos="470534" algn="l"/>
              </a:tabLst>
            </a:pPr>
            <a:r>
              <a:rPr lang="en-US" sz="1400" b="1" dirty="0">
                <a:solidFill>
                  <a:srgbClr val="001C58"/>
                </a:solidFill>
                <a:latin typeface="Arial"/>
              </a:rPr>
              <a:t>Features a fine balance of theory, practice, general  education and industry/profession-specific modules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C58"/>
              </a:buClr>
              <a:buFont typeface="Arial MT"/>
              <a:buChar char="•"/>
            </a:pPr>
            <a:endParaRPr lang="en-US" b="1" dirty="0">
              <a:latin typeface="Arial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087DFF25-3ECC-9860-BF2A-7B521C8F3EAE}"/>
              </a:ext>
            </a:extLst>
          </p:cNvPr>
          <p:cNvSpPr/>
          <p:nvPr/>
        </p:nvSpPr>
        <p:spPr>
          <a:xfrm>
            <a:off x="1016" y="1050138"/>
            <a:ext cx="12195810" cy="684107"/>
          </a:xfrm>
          <a:custGeom>
            <a:avLst/>
            <a:gdLst/>
            <a:ahLst/>
            <a:cxnLst/>
            <a:rect l="l" t="t" r="r" b="b"/>
            <a:pathLst>
              <a:path w="9859010" h="1143000">
                <a:moveTo>
                  <a:pt x="9858756" y="0"/>
                </a:moveTo>
                <a:lnTo>
                  <a:pt x="0" y="0"/>
                </a:lnTo>
                <a:lnTo>
                  <a:pt x="0" y="1143000"/>
                </a:lnTo>
                <a:lnTo>
                  <a:pt x="9858756" y="1143000"/>
                </a:lnTo>
                <a:lnTo>
                  <a:pt x="9858756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16" y="-6502"/>
            <a:ext cx="12195810" cy="1049867"/>
          </a:xfrm>
          <a:custGeom>
            <a:avLst/>
            <a:gdLst/>
            <a:ahLst/>
            <a:cxnLst/>
            <a:rect l="l" t="t" r="r" b="b"/>
            <a:pathLst>
              <a:path w="9859010" h="1143000">
                <a:moveTo>
                  <a:pt x="9858756" y="0"/>
                </a:moveTo>
                <a:lnTo>
                  <a:pt x="0" y="0"/>
                </a:lnTo>
                <a:lnTo>
                  <a:pt x="0" y="1143000"/>
                </a:lnTo>
                <a:lnTo>
                  <a:pt x="9858756" y="1143000"/>
                </a:lnTo>
                <a:lnTo>
                  <a:pt x="9858756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2315" y="341979"/>
            <a:ext cx="9676130" cy="13670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dirty="0"/>
              <a:t>Hong Kong Institute of Vocational Education (IVE)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B638CD6-31CB-FBDB-D1C3-DDC11BD3D53D}"/>
              </a:ext>
            </a:extLst>
          </p:cNvPr>
          <p:cNvSpPr/>
          <p:nvPr/>
        </p:nvSpPr>
        <p:spPr>
          <a:xfrm>
            <a:off x="1016" y="2905"/>
            <a:ext cx="322909" cy="6851980"/>
          </a:xfrm>
          <a:custGeom>
            <a:avLst/>
            <a:gdLst/>
            <a:ahLst/>
            <a:cxnLst/>
            <a:rect l="l" t="t" r="r" b="b"/>
            <a:pathLst>
              <a:path w="9859010" h="1143000">
                <a:moveTo>
                  <a:pt x="9858756" y="0"/>
                </a:moveTo>
                <a:lnTo>
                  <a:pt x="0" y="0"/>
                </a:lnTo>
                <a:lnTo>
                  <a:pt x="0" y="1143000"/>
                </a:lnTo>
                <a:lnTo>
                  <a:pt x="9858756" y="1143000"/>
                </a:lnTo>
                <a:lnTo>
                  <a:pt x="9858756" y="0"/>
                </a:lnTo>
                <a:close/>
              </a:path>
            </a:pathLst>
          </a:custGeom>
          <a:solidFill>
            <a:srgbClr val="00A6D3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DFD19-1373-CA56-ACDF-CE481276E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297" y="904699"/>
            <a:ext cx="1721556" cy="692974"/>
          </a:xfrm>
          <a:prstGeom prst="rect">
            <a:avLst/>
          </a:prstGeom>
        </p:spPr>
      </p:pic>
      <p:pic>
        <p:nvPicPr>
          <p:cNvPr id="9" name="object 3">
            <a:extLst>
              <a:ext uri="{FF2B5EF4-FFF2-40B4-BE49-F238E27FC236}">
                <a16:creationId xmlns:a16="http://schemas.microsoft.com/office/drawing/2014/main" id="{F64E5722-CC28-6038-67C5-C188E50D7CB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469" y="1984964"/>
            <a:ext cx="6753081" cy="4355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7AEEC51B-7ACB-1C1E-77A0-B6340F11CC27}"/>
              </a:ext>
            </a:extLst>
          </p:cNvPr>
          <p:cNvSpPr txBox="1"/>
          <p:nvPr/>
        </p:nvSpPr>
        <p:spPr>
          <a:xfrm>
            <a:off x="10175688" y="4701705"/>
            <a:ext cx="1941222" cy="483157"/>
          </a:xfrm>
          <a:prstGeom prst="rect">
            <a:avLst/>
          </a:prstGeom>
          <a:solidFill>
            <a:srgbClr val="30A4DD"/>
          </a:solidFill>
          <a:ln>
            <a:solidFill>
              <a:srgbClr val="00B0F0"/>
            </a:solidFill>
          </a:ln>
        </p:spPr>
        <p:txBody>
          <a:bodyPr vert="horz" wrap="square" lIns="0" tIns="349885" rIns="0" bIns="0" rtlCol="0" anchor="t">
            <a:spAutoFit/>
          </a:bodyPr>
          <a:lstStyle/>
          <a:p>
            <a:pPr marL="450215" marR="287655" indent="-343535">
              <a:lnSpc>
                <a:spcPct val="100000"/>
              </a:lnSpc>
              <a:spcBef>
                <a:spcPts val="2755"/>
              </a:spcBef>
              <a:buChar char="•"/>
              <a:tabLst>
                <a:tab pos="450215" algn="l"/>
                <a:tab pos="450850" algn="l"/>
              </a:tabLst>
            </a:pPr>
            <a:endParaRPr lang="en-US" sz="280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461BC886-56AF-CBBD-BBCC-8DB6F7ECBCD9}"/>
              </a:ext>
            </a:extLst>
          </p:cNvPr>
          <p:cNvSpPr txBox="1"/>
          <p:nvPr/>
        </p:nvSpPr>
        <p:spPr>
          <a:xfrm>
            <a:off x="6676134" y="3008376"/>
            <a:ext cx="5318476" cy="1960115"/>
          </a:xfrm>
          <a:prstGeom prst="rect">
            <a:avLst/>
          </a:prstGeom>
          <a:solidFill>
            <a:srgbClr val="DCE6F2">
              <a:alpha val="68000"/>
            </a:srgbClr>
          </a:solidFill>
          <a:ln>
            <a:solidFill>
              <a:srgbClr val="00B0F0"/>
            </a:solidFill>
          </a:ln>
        </p:spPr>
        <p:txBody>
          <a:bodyPr vert="horz" wrap="square" lIns="0" tIns="349885" rIns="0" bIns="0" rtlCol="0" anchor="t">
            <a:spAutoFit/>
          </a:bodyPr>
          <a:lstStyle/>
          <a:p>
            <a:pPr marL="450215" marR="287655" indent="-343535">
              <a:lnSpc>
                <a:spcPct val="100000"/>
              </a:lnSpc>
              <a:spcBef>
                <a:spcPts val="2755"/>
              </a:spcBef>
              <a:buChar char="•"/>
              <a:tabLst>
                <a:tab pos="450215" algn="l"/>
                <a:tab pos="450850" algn="l"/>
              </a:tabLst>
            </a:pPr>
            <a:endParaRPr lang="en-US" sz="280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6194" y="3429877"/>
            <a:ext cx="5054013" cy="127406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450215" marR="287655" indent="-343535">
              <a:spcBef>
                <a:spcPts val="275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Offers Higher Diploma (HD) programmes covering an array of disciplines</a:t>
            </a:r>
            <a:endParaRPr lang="en-US" b="1" dirty="0">
              <a:latin typeface="Arial"/>
              <a:cs typeface="Arial"/>
            </a:endParaRPr>
          </a:p>
          <a:p>
            <a:pPr marL="450215" indent="-343535">
              <a:spcBef>
                <a:spcPts val="1200"/>
              </a:spcBef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lang="en-US" b="1" dirty="0">
                <a:solidFill>
                  <a:srgbClr val="002060"/>
                </a:solidFill>
                <a:latin typeface="Arial"/>
                <a:cs typeface="Arial"/>
              </a:rPr>
              <a:t>9 Campuses around Hong Kong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0002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879</Words>
  <Application>Microsoft Office PowerPoint</Application>
  <PresentationFormat>Widescreen</PresentationFormat>
  <Paragraphs>178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MT</vt:lpstr>
      <vt:lpstr>Microsoft JhengHei</vt:lpstr>
      <vt:lpstr>Arial</vt:lpstr>
      <vt:lpstr>Calibri</vt:lpstr>
      <vt:lpstr>Roboto</vt:lpstr>
      <vt:lpstr>Wingdings</vt:lpstr>
      <vt:lpstr>Office Theme</vt:lpstr>
      <vt:lpstr>Non-local Students  Orientation Day 2024  非本地生迎新日2024 30 August 2024 (Friday)</vt:lpstr>
      <vt:lpstr>Introduction of Vocational Training Council  (VTC)</vt:lpstr>
      <vt:lpstr>Agenda</vt:lpstr>
      <vt:lpstr>Vocational Training Council (VTC)</vt:lpstr>
      <vt:lpstr>14 Member Institutions Provide seamless progression pathway for career  advancement and lifelong learning</vt:lpstr>
      <vt:lpstr>Recognition under Hong Kong Qualifications Framework</vt:lpstr>
      <vt:lpstr>VTC Member Institutions Accepting  International Students</vt:lpstr>
      <vt:lpstr>Technological and Higher Education</vt:lpstr>
      <vt:lpstr>Hong Kong Institute of Vocational Education (IVE)</vt:lpstr>
      <vt:lpstr>Hong Kong Design Institute  (HKDI)</vt:lpstr>
      <vt:lpstr>International Culinary Institute  (ICI)</vt:lpstr>
      <vt:lpstr>PowerPoint Presentation</vt:lpstr>
      <vt:lpstr>PowerPoint Presentation</vt:lpstr>
      <vt:lpstr>Introduction of Mainland and  International Affairs Office</vt:lpstr>
      <vt:lpstr>Who are we?</vt:lpstr>
      <vt:lpstr>We are your first stop for…</vt:lpstr>
      <vt:lpstr>For these needs…</vt:lpstr>
      <vt:lpstr>4 Most Important Advice</vt:lpstr>
      <vt:lpstr>Semester 1, AY2024/25 School commencement on 2 Sep 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STELLA CHEANG</dc:creator>
  <cp:lastModifiedBy>Edith Lee</cp:lastModifiedBy>
  <cp:revision>1629</cp:revision>
  <dcterms:created xsi:type="dcterms:W3CDTF">2024-08-28T02:12:45Z</dcterms:created>
  <dcterms:modified xsi:type="dcterms:W3CDTF">2025-01-23T07:21:28Z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2024-08-28T00:00:00Z</vt:filetime>
  </property>
</Properties>
</file>