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3.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13" r:id="rId3"/>
    <p:sldId id="293" r:id="rId4"/>
    <p:sldId id="314" r:id="rId5"/>
    <p:sldId id="300" r:id="rId6"/>
    <p:sldId id="297" r:id="rId7"/>
    <p:sldId id="315" r:id="rId8"/>
    <p:sldId id="298" r:id="rId9"/>
    <p:sldId id="278" r:id="rId10"/>
    <p:sldId id="279" r:id="rId11"/>
    <p:sldId id="316" r:id="rId12"/>
    <p:sldId id="317" r:id="rId13"/>
    <p:sldId id="283" r:id="rId14"/>
    <p:sldId id="318" r:id="rId15"/>
    <p:sldId id="319" r:id="rId16"/>
    <p:sldId id="320" r:id="rId17"/>
    <p:sldId id="321" r:id="rId18"/>
    <p:sldId id="322" r:id="rId19"/>
    <p:sldId id="288" r:id="rId20"/>
    <p:sldId id="289" r:id="rId21"/>
    <p:sldId id="290" r:id="rId22"/>
    <p:sldId id="291" r:id="rId23"/>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6CB4CAA-91C7-4EE4-946C-6FBA22A57449}">
          <p14:sldIdLst>
            <p14:sldId id="256"/>
          </p14:sldIdLst>
        </p14:section>
        <p14:section name="Services of the Student Development Office" id="{BDF9DE48-6C18-4240-900C-A2298956350F}">
          <p14:sldIdLst>
            <p14:sldId id="313"/>
            <p14:sldId id="293"/>
            <p14:sldId id="314"/>
            <p14:sldId id="300"/>
            <p14:sldId id="297"/>
            <p14:sldId id="315"/>
            <p14:sldId id="298"/>
            <p14:sldId id="278"/>
            <p14:sldId id="279"/>
            <p14:sldId id="316"/>
            <p14:sldId id="317"/>
            <p14:sldId id="283"/>
            <p14:sldId id="318"/>
            <p14:sldId id="319"/>
            <p14:sldId id="320"/>
            <p14:sldId id="321"/>
            <p14:sldId id="322"/>
            <p14:sldId id="288"/>
            <p14:sldId id="289"/>
            <p14:sldId id="290"/>
            <p14:sldId id="29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4DD"/>
    <a:srgbClr val="FDEADA"/>
    <a:srgbClr val="1F497D"/>
    <a:srgbClr val="F26522"/>
    <a:srgbClr val="DCE6F2"/>
    <a:srgbClr val="EBF1DE"/>
    <a:srgbClr val="E71F76"/>
    <a:srgbClr val="C6D9F1"/>
    <a:srgbClr val="B9CDE5"/>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02" autoAdjust="0"/>
  </p:normalViewPr>
  <p:slideViewPr>
    <p:cSldViewPr>
      <p:cViewPr varScale="1">
        <p:scale>
          <a:sx n="95" d="100"/>
          <a:sy n="95" d="100"/>
        </p:scale>
        <p:origin x="115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77430A00-CD86-489D-9C44-FA69C5C346F6}" type="datetimeFigureOut">
              <a:rPr lang="en-HK" smtClean="0"/>
              <a:t>23/1/2025</a:t>
            </a:fld>
            <a:endParaRPr lang="en-HK"/>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F797BC11-BB8E-485C-B475-486A6168DD7C}" type="slidenum">
              <a:rPr lang="en-HK" smtClean="0"/>
              <a:t>‹#›</a:t>
            </a:fld>
            <a:endParaRPr lang="en-HK"/>
          </a:p>
        </p:txBody>
      </p:sp>
    </p:spTree>
    <p:extLst>
      <p:ext uri="{BB962C8B-B14F-4D97-AF65-F5344CB8AC3E}">
        <p14:creationId xmlns:p14="http://schemas.microsoft.com/office/powerpoint/2010/main" val="126647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a:p>
        </p:txBody>
      </p:sp>
      <p:sp>
        <p:nvSpPr>
          <p:cNvPr id="4" name="Slide Number Placeholder 3"/>
          <p:cNvSpPr>
            <a:spLocks noGrp="1"/>
          </p:cNvSpPr>
          <p:nvPr>
            <p:ph type="sldNum" sz="quarter" idx="5"/>
          </p:nvPr>
        </p:nvSpPr>
        <p:spPr/>
        <p:txBody>
          <a:bodyPr/>
          <a:lstStyle/>
          <a:p>
            <a:fld id="{F797BC11-BB8E-485C-B475-486A6168DD7C}" type="slidenum">
              <a:rPr lang="en-HK" smtClean="0"/>
              <a:t>1</a:t>
            </a:fld>
            <a:endParaRPr lang="en-HK"/>
          </a:p>
        </p:txBody>
      </p:sp>
    </p:spTree>
    <p:extLst>
      <p:ext uri="{BB962C8B-B14F-4D97-AF65-F5344CB8AC3E}">
        <p14:creationId xmlns:p14="http://schemas.microsoft.com/office/powerpoint/2010/main" val="338163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dirty="0"/>
              <a:t>Highlight</a:t>
            </a:r>
            <a:r>
              <a:rPr lang="en-GB" baseline="0" dirty="0"/>
              <a:t> that both home country and Hong Kong residential address proof are required</a:t>
            </a:r>
            <a:endParaRPr lang="en-GB" dirty="0"/>
          </a:p>
        </p:txBody>
      </p:sp>
      <p:sp>
        <p:nvSpPr>
          <p:cNvPr id="4" name="Slide Number Placeholder 3"/>
          <p:cNvSpPr>
            <a:spLocks noGrp="1"/>
          </p:cNvSpPr>
          <p:nvPr>
            <p:ph type="sldNum" sz="quarter" idx="10"/>
          </p:nvPr>
        </p:nvSpPr>
        <p:spPr/>
        <p:txBody>
          <a:bodyPr/>
          <a:lstStyle/>
          <a:p>
            <a:fld id="{7E2F3667-D912-4609-9007-B30F817B2B98}" type="slidenum">
              <a:rPr lang="en-GB" smtClean="0"/>
              <a:t>7</a:t>
            </a:fld>
            <a:endParaRPr lang="en-GB" dirty="0"/>
          </a:p>
        </p:txBody>
      </p:sp>
    </p:spTree>
    <p:extLst>
      <p:ext uri="{BB962C8B-B14F-4D97-AF65-F5344CB8AC3E}">
        <p14:creationId xmlns:p14="http://schemas.microsoft.com/office/powerpoint/2010/main" val="33324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dirty="0"/>
              <a:t>Highlight the lack of debit-cards</a:t>
            </a:r>
          </a:p>
        </p:txBody>
      </p:sp>
      <p:sp>
        <p:nvSpPr>
          <p:cNvPr id="4" name="Slide Number Placeholder 3"/>
          <p:cNvSpPr>
            <a:spLocks noGrp="1"/>
          </p:cNvSpPr>
          <p:nvPr>
            <p:ph type="sldNum" sz="quarter" idx="10"/>
          </p:nvPr>
        </p:nvSpPr>
        <p:spPr/>
        <p:txBody>
          <a:bodyPr/>
          <a:lstStyle/>
          <a:p>
            <a:fld id="{7E2F3667-D912-4609-9007-B30F817B2B98}" type="slidenum">
              <a:rPr lang="en-GB" smtClean="0"/>
              <a:t>10</a:t>
            </a:fld>
            <a:endParaRPr lang="en-GB" dirty="0"/>
          </a:p>
        </p:txBody>
      </p:sp>
    </p:spTree>
    <p:extLst>
      <p:ext uri="{BB962C8B-B14F-4D97-AF65-F5344CB8AC3E}">
        <p14:creationId xmlns:p14="http://schemas.microsoft.com/office/powerpoint/2010/main" val="220240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2F3667-D912-4609-9007-B30F817B2B98}" type="slidenum">
              <a:rPr lang="en-GB" smtClean="0"/>
              <a:t>12</a:t>
            </a:fld>
            <a:endParaRPr lang="en-GB" dirty="0"/>
          </a:p>
        </p:txBody>
      </p:sp>
    </p:spTree>
    <p:extLst>
      <p:ext uri="{BB962C8B-B14F-4D97-AF65-F5344CB8AC3E}">
        <p14:creationId xmlns:p14="http://schemas.microsoft.com/office/powerpoint/2010/main" val="118588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dirty="0"/>
              <a:t>Including antibiotics</a:t>
            </a:r>
            <a:r>
              <a:rPr lang="en-GB" baseline="0" dirty="0"/>
              <a:t> that students may be used to requiring a prescription for.</a:t>
            </a:r>
            <a:endParaRPr lang="en-GB" dirty="0"/>
          </a:p>
        </p:txBody>
      </p:sp>
      <p:sp>
        <p:nvSpPr>
          <p:cNvPr id="4" name="Slide Number Placeholder 3"/>
          <p:cNvSpPr>
            <a:spLocks noGrp="1"/>
          </p:cNvSpPr>
          <p:nvPr>
            <p:ph type="sldNum" sz="quarter" idx="10"/>
          </p:nvPr>
        </p:nvSpPr>
        <p:spPr/>
        <p:txBody>
          <a:bodyPr/>
          <a:lstStyle/>
          <a:p>
            <a:fld id="{7E2F3667-D912-4609-9007-B30F817B2B98}" type="slidenum">
              <a:rPr lang="en-GB" smtClean="0"/>
              <a:t>14</a:t>
            </a:fld>
            <a:endParaRPr lang="en-GB" dirty="0"/>
          </a:p>
        </p:txBody>
      </p:sp>
    </p:spTree>
    <p:extLst>
      <p:ext uri="{BB962C8B-B14F-4D97-AF65-F5344CB8AC3E}">
        <p14:creationId xmlns:p14="http://schemas.microsoft.com/office/powerpoint/2010/main" val="329026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baseline="0" dirty="0"/>
              <a:t>Updated for 2018 from Hospital Authority website: http://www.ha.org.hk/visitor/ha_visitor_index.asp?Content_ID=10045&amp;Lang=ENG</a:t>
            </a:r>
          </a:p>
        </p:txBody>
      </p:sp>
      <p:sp>
        <p:nvSpPr>
          <p:cNvPr id="4" name="Slide Number Placeholder 3"/>
          <p:cNvSpPr>
            <a:spLocks noGrp="1"/>
          </p:cNvSpPr>
          <p:nvPr>
            <p:ph type="sldNum" sz="quarter" idx="10"/>
          </p:nvPr>
        </p:nvSpPr>
        <p:spPr/>
        <p:txBody>
          <a:bodyPr/>
          <a:lstStyle/>
          <a:p>
            <a:fld id="{7E2F3667-D912-4609-9007-B30F817B2B98}" type="slidenum">
              <a:rPr lang="en-GB" smtClean="0"/>
              <a:t>16</a:t>
            </a:fld>
            <a:endParaRPr lang="en-GB" dirty="0"/>
          </a:p>
        </p:txBody>
      </p:sp>
    </p:spTree>
    <p:extLst>
      <p:ext uri="{BB962C8B-B14F-4D97-AF65-F5344CB8AC3E}">
        <p14:creationId xmlns:p14="http://schemas.microsoft.com/office/powerpoint/2010/main" val="249075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2F3667-D912-4609-9007-B30F817B2B98}" type="slidenum">
              <a:rPr lang="en-GB" smtClean="0"/>
              <a:t>20</a:t>
            </a:fld>
            <a:endParaRPr lang="en-GB" dirty="0"/>
          </a:p>
        </p:txBody>
      </p:sp>
    </p:spTree>
    <p:extLst>
      <p:ext uri="{BB962C8B-B14F-4D97-AF65-F5344CB8AC3E}">
        <p14:creationId xmlns:p14="http://schemas.microsoft.com/office/powerpoint/2010/main" val="381605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1C5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300" b="0" i="0">
                <a:solidFill>
                  <a:srgbClr val="0070C0"/>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1C5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55599"/>
            <a:ext cx="12191999" cy="6502399"/>
          </a:xfrm>
          <a:prstGeom prst="rect">
            <a:avLst/>
          </a:prstGeom>
        </p:spPr>
      </p:pic>
      <p:sp>
        <p:nvSpPr>
          <p:cNvPr id="2" name="Holder 2"/>
          <p:cNvSpPr>
            <a:spLocks noGrp="1"/>
          </p:cNvSpPr>
          <p:nvPr>
            <p:ph type="title"/>
          </p:nvPr>
        </p:nvSpPr>
        <p:spPr/>
        <p:txBody>
          <a:bodyPr lIns="0" tIns="0" rIns="0" bIns="0"/>
          <a:lstStyle>
            <a:lvl1pPr>
              <a:defRPr sz="4400" b="1" i="0">
                <a:solidFill>
                  <a:srgbClr val="001C5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16D2DE3D-5307-42B4-8003-FDDA201B9663}" type="datetimeFigureOut">
              <a:rPr lang="zh-HK" altLang="en-US" smtClean="0"/>
              <a:t>23/1/2025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27FC87E-2EE6-4842-82BE-473C49EEC8EE}" type="slidenum">
              <a:rPr lang="zh-HK" altLang="en-US" smtClean="0"/>
              <a:t>‹#›</a:t>
            </a:fld>
            <a:endParaRPr lang="zh-HK" altLang="en-US"/>
          </a:p>
        </p:txBody>
      </p:sp>
    </p:spTree>
    <p:extLst>
      <p:ext uri="{BB962C8B-B14F-4D97-AF65-F5344CB8AC3E}">
        <p14:creationId xmlns:p14="http://schemas.microsoft.com/office/powerpoint/2010/main" val="16769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16D2DE3D-5307-42B4-8003-FDDA201B9663}" type="datetimeFigureOut">
              <a:rPr lang="zh-HK" altLang="en-US" smtClean="0"/>
              <a:t>23/1/2025</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27FC87E-2EE6-4842-82BE-473C49EEC8EE}" type="slidenum">
              <a:rPr lang="zh-HK" altLang="en-US" smtClean="0"/>
              <a:t>‹#›</a:t>
            </a:fld>
            <a:endParaRPr lang="zh-HK" altLang="en-US"/>
          </a:p>
        </p:txBody>
      </p:sp>
    </p:spTree>
    <p:extLst>
      <p:ext uri="{BB962C8B-B14F-4D97-AF65-F5344CB8AC3E}">
        <p14:creationId xmlns:p14="http://schemas.microsoft.com/office/powerpoint/2010/main" val="226789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355599"/>
            <a:ext cx="12191999" cy="6502399"/>
          </a:xfrm>
          <a:prstGeom prst="rect">
            <a:avLst/>
          </a:prstGeom>
        </p:spPr>
      </p:pic>
      <p:sp>
        <p:nvSpPr>
          <p:cNvPr id="2" name="Holder 2"/>
          <p:cNvSpPr>
            <a:spLocks noGrp="1"/>
          </p:cNvSpPr>
          <p:nvPr>
            <p:ph type="title"/>
          </p:nvPr>
        </p:nvSpPr>
        <p:spPr>
          <a:xfrm>
            <a:off x="916939" y="329406"/>
            <a:ext cx="10358120" cy="1300480"/>
          </a:xfrm>
          <a:prstGeom prst="rect">
            <a:avLst/>
          </a:prstGeom>
        </p:spPr>
        <p:txBody>
          <a:bodyPr wrap="square" lIns="0" tIns="0" rIns="0" bIns="0">
            <a:spAutoFit/>
          </a:bodyPr>
          <a:lstStyle>
            <a:lvl1pPr>
              <a:defRPr sz="4400" b="1" i="0">
                <a:solidFill>
                  <a:srgbClr val="001C58"/>
                </a:solidFill>
                <a:latin typeface="Arial"/>
                <a:cs typeface="Arial"/>
              </a:defRPr>
            </a:lvl1pPr>
          </a:lstStyle>
          <a:p>
            <a:endParaRPr/>
          </a:p>
        </p:txBody>
      </p:sp>
      <p:sp>
        <p:nvSpPr>
          <p:cNvPr id="3" name="Holder 3"/>
          <p:cNvSpPr>
            <a:spLocks noGrp="1"/>
          </p:cNvSpPr>
          <p:nvPr>
            <p:ph type="body" idx="1"/>
          </p:nvPr>
        </p:nvSpPr>
        <p:spPr>
          <a:xfrm>
            <a:off x="971424" y="1567262"/>
            <a:ext cx="8829675" cy="4267835"/>
          </a:xfrm>
          <a:prstGeom prst="rect">
            <a:avLst/>
          </a:prstGeom>
        </p:spPr>
        <p:txBody>
          <a:bodyPr wrap="square" lIns="0" tIns="0" rIns="0" bIns="0">
            <a:spAutoFit/>
          </a:bodyPr>
          <a:lstStyle>
            <a:lvl1pPr>
              <a:defRPr sz="2300" b="0" i="0">
                <a:solidFill>
                  <a:srgbClr val="0070C0"/>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1/23/2025</a:t>
            </a:fld>
            <a:endParaRPr lang="en-US" dirty="0"/>
          </a:p>
        </p:txBody>
      </p:sp>
      <p:sp>
        <p:nvSpPr>
          <p:cNvPr id="6" name="Holder 6"/>
          <p:cNvSpPr>
            <a:spLocks noGrp="1"/>
          </p:cNvSpPr>
          <p:nvPr>
            <p:ph type="sldNum" sz="quarter" idx="7"/>
          </p:nvPr>
        </p:nvSpPr>
        <p:spPr>
          <a:xfrm>
            <a:off x="11067288" y="6463728"/>
            <a:ext cx="2317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hkdoctors.org/" TargetMode="External"/><Relationship Id="rId5" Type="http://schemas.microsoft.com/office/2007/relationships/hdphoto" Target="../media/hdphoto1.wdp"/><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do.vtc.edu.hk/life-at-vtc/resources-centre" TargetMode="External"/><Relationship Id="rId2" Type="http://schemas.openxmlformats.org/officeDocument/2006/relationships/hyperlink" Target="https://www5.bocgins.com/index.html?url=html/service/query_medical_group.html" TargetMode="External"/><Relationship Id="rId1" Type="http://schemas.openxmlformats.org/officeDocument/2006/relationships/slideLayout" Target="../slideLayouts/slideLayout2.xml"/><Relationship Id="rId4" Type="http://schemas.openxmlformats.org/officeDocument/2006/relationships/hyperlink" Target="https://ido.vtc.edu.hk/sc/life-at-vtc/resources-cent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55524" y="1230214"/>
            <a:ext cx="6847205" cy="2832955"/>
          </a:xfrm>
          <a:prstGeom prst="rect">
            <a:avLst/>
          </a:prstGeom>
        </p:spPr>
        <p:txBody>
          <a:bodyPr vert="horz" wrap="square" lIns="0" tIns="95885" rIns="0" bIns="0" rtlCol="0" anchor="t">
            <a:spAutoFit/>
          </a:bodyPr>
          <a:lstStyle/>
          <a:p>
            <a:pPr marL="12700" marR="5080" algn="ctr">
              <a:lnSpc>
                <a:spcPct val="89900"/>
              </a:lnSpc>
              <a:spcBef>
                <a:spcPts val="755"/>
              </a:spcBef>
            </a:pPr>
            <a:r>
              <a:rPr sz="5400" spc="-5" dirty="0"/>
              <a:t>Non-local Students </a:t>
            </a:r>
            <a:r>
              <a:rPr sz="5400" dirty="0"/>
              <a:t> Orientation</a:t>
            </a:r>
            <a:r>
              <a:rPr sz="5400" spc="-40" dirty="0"/>
              <a:t> </a:t>
            </a:r>
            <a:r>
              <a:rPr sz="5400" spc="-5" dirty="0"/>
              <a:t>Day</a:t>
            </a:r>
            <a:r>
              <a:rPr sz="5400" spc="-40" dirty="0"/>
              <a:t> </a:t>
            </a:r>
            <a:r>
              <a:rPr sz="5400" spc="-5" dirty="0"/>
              <a:t>202</a:t>
            </a:r>
            <a:r>
              <a:rPr lang="en-HK" sz="5400" spc="-5" dirty="0"/>
              <a:t>4</a:t>
            </a:r>
            <a:r>
              <a:rPr sz="5400" spc="-5" dirty="0"/>
              <a:t> </a:t>
            </a:r>
            <a:r>
              <a:rPr sz="5400" spc="-1485" dirty="0"/>
              <a:t> </a:t>
            </a:r>
            <a:r>
              <a:rPr sz="5400" dirty="0">
                <a:latin typeface="Microsoft JhengHei"/>
                <a:cs typeface="Microsoft JhengHei"/>
              </a:rPr>
              <a:t>非本地生迎新日</a:t>
            </a:r>
            <a:r>
              <a:rPr sz="5400" spc="-10" dirty="0"/>
              <a:t>202</a:t>
            </a:r>
            <a:r>
              <a:rPr lang="en-HK" sz="5400" spc="-10" dirty="0"/>
              <a:t>4</a:t>
            </a:r>
            <a:endParaRPr lang="en-US" sz="5400" dirty="0">
              <a:latin typeface="Microsoft JhengHei"/>
              <a:ea typeface="Microsoft JhengHei"/>
              <a:cs typeface="Microsoft JhengHei"/>
            </a:endParaRPr>
          </a:p>
          <a:p>
            <a:pPr marR="210820" algn="ctr">
              <a:lnSpc>
                <a:spcPct val="100000"/>
              </a:lnSpc>
              <a:spcBef>
                <a:spcPts val="1245"/>
              </a:spcBef>
            </a:pPr>
            <a:r>
              <a:rPr sz="2200" dirty="0"/>
              <a:t>3</a:t>
            </a:r>
            <a:r>
              <a:rPr lang="en-HK" sz="2200" dirty="0"/>
              <a:t>0</a:t>
            </a:r>
            <a:r>
              <a:rPr sz="2200" dirty="0"/>
              <a:t> August 202</a:t>
            </a:r>
            <a:r>
              <a:rPr lang="en-HK" sz="2200" dirty="0"/>
              <a:t>4</a:t>
            </a:r>
            <a:r>
              <a:rPr sz="2200" dirty="0"/>
              <a:t> (</a:t>
            </a:r>
            <a:r>
              <a:rPr lang="en-HK" sz="2200" dirty="0"/>
              <a:t>Friday</a:t>
            </a:r>
            <a:r>
              <a:rPr sz="2200" dirty="0"/>
              <a:t>)</a:t>
            </a:r>
          </a:p>
        </p:txBody>
      </p:sp>
      <p:sp>
        <p:nvSpPr>
          <p:cNvPr id="4" name="object 4"/>
          <p:cNvSpPr txBox="1"/>
          <p:nvPr/>
        </p:nvSpPr>
        <p:spPr>
          <a:xfrm>
            <a:off x="2904698" y="4049004"/>
            <a:ext cx="5913355" cy="779059"/>
          </a:xfrm>
          <a:prstGeom prst="rect">
            <a:avLst/>
          </a:prstGeom>
        </p:spPr>
        <p:txBody>
          <a:bodyPr vert="horz" wrap="square" lIns="0" tIns="85725" rIns="0" bIns="0" rtlCol="0" anchor="t">
            <a:spAutoFit/>
          </a:bodyPr>
          <a:lstStyle/>
          <a:p>
            <a:pPr algn="ctr">
              <a:lnSpc>
                <a:spcPct val="100000"/>
              </a:lnSpc>
              <a:spcBef>
                <a:spcPts val="675"/>
              </a:spcBef>
            </a:pPr>
            <a:r>
              <a:rPr sz="2000" spc="-5" dirty="0">
                <a:solidFill>
                  <a:srgbClr val="00AEEF"/>
                </a:solidFill>
                <a:latin typeface="Arial"/>
                <a:cs typeface="Arial MT"/>
              </a:rPr>
              <a:t>Mainland</a:t>
            </a:r>
            <a:r>
              <a:rPr sz="2000" spc="20" dirty="0">
                <a:solidFill>
                  <a:srgbClr val="00AEEF"/>
                </a:solidFill>
                <a:latin typeface="Arial"/>
                <a:cs typeface="Arial MT"/>
              </a:rPr>
              <a:t> </a:t>
            </a:r>
            <a:r>
              <a:rPr sz="2000" spc="-5" dirty="0">
                <a:solidFill>
                  <a:srgbClr val="00AEEF"/>
                </a:solidFill>
                <a:latin typeface="Arial"/>
                <a:cs typeface="Arial MT"/>
              </a:rPr>
              <a:t>and</a:t>
            </a:r>
            <a:r>
              <a:rPr sz="2000" spc="-10" dirty="0">
                <a:solidFill>
                  <a:srgbClr val="00AEEF"/>
                </a:solidFill>
                <a:latin typeface="Arial"/>
                <a:cs typeface="Arial MT"/>
              </a:rPr>
              <a:t> </a:t>
            </a:r>
            <a:r>
              <a:rPr sz="2000" spc="-5" dirty="0">
                <a:solidFill>
                  <a:srgbClr val="00AEEF"/>
                </a:solidFill>
                <a:latin typeface="Arial"/>
                <a:cs typeface="Arial MT"/>
              </a:rPr>
              <a:t>International</a:t>
            </a:r>
            <a:r>
              <a:rPr sz="2000" spc="-120" dirty="0">
                <a:solidFill>
                  <a:srgbClr val="00AEEF"/>
                </a:solidFill>
                <a:latin typeface="Arial"/>
                <a:cs typeface="Arial MT"/>
              </a:rPr>
              <a:t> </a:t>
            </a:r>
            <a:r>
              <a:rPr sz="2000" spc="-10" dirty="0">
                <a:solidFill>
                  <a:srgbClr val="00AEEF"/>
                </a:solidFill>
                <a:latin typeface="Arial"/>
                <a:cs typeface="Arial MT"/>
              </a:rPr>
              <a:t>Affairs</a:t>
            </a:r>
            <a:r>
              <a:rPr sz="2000" spc="-20" dirty="0">
                <a:solidFill>
                  <a:srgbClr val="00AEEF"/>
                </a:solidFill>
                <a:latin typeface="Arial"/>
                <a:cs typeface="Arial MT"/>
              </a:rPr>
              <a:t> </a:t>
            </a:r>
            <a:r>
              <a:rPr sz="2000" spc="-10" dirty="0">
                <a:solidFill>
                  <a:srgbClr val="00AEEF"/>
                </a:solidFill>
                <a:latin typeface="Arial"/>
                <a:cs typeface="Arial MT"/>
              </a:rPr>
              <a:t>Office</a:t>
            </a:r>
            <a:endParaRPr lang="en-US" sz="2000" dirty="0">
              <a:latin typeface="Arial"/>
              <a:cs typeface="Arial MT"/>
            </a:endParaRPr>
          </a:p>
          <a:p>
            <a:pPr algn="ctr">
              <a:lnSpc>
                <a:spcPct val="100000"/>
              </a:lnSpc>
              <a:spcBef>
                <a:spcPts val="575"/>
              </a:spcBef>
            </a:pPr>
            <a:r>
              <a:rPr sz="2000" dirty="0">
                <a:solidFill>
                  <a:srgbClr val="00AEEF"/>
                </a:solidFill>
                <a:latin typeface="Microsoft JhengHei"/>
                <a:ea typeface="Microsoft JhengHei"/>
                <a:cs typeface="Microsoft JhengHei"/>
              </a:rPr>
              <a:t>內地及國際事務處</a:t>
            </a:r>
            <a:endParaRPr sz="2000" b="1" dirty="0">
              <a:latin typeface="Microsoft JhengHei"/>
              <a:ea typeface="Microsoft JhengHei"/>
              <a:cs typeface="Microsoft JhengHei"/>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10</a:t>
            </a:fld>
            <a:endParaRPr lang="en-GB" dirty="0">
              <a:solidFill>
                <a:srgbClr val="001C58"/>
              </a:solidFill>
            </a:endParaRPr>
          </a:p>
        </p:txBody>
      </p:sp>
      <p:grpSp>
        <p:nvGrpSpPr>
          <p:cNvPr id="10" name="群組 9"/>
          <p:cNvGrpSpPr/>
          <p:nvPr/>
        </p:nvGrpSpPr>
        <p:grpSpPr>
          <a:xfrm>
            <a:off x="8366322" y="1030975"/>
            <a:ext cx="2984263" cy="4623330"/>
            <a:chOff x="744273" y="1331619"/>
            <a:chExt cx="2510043" cy="4249218"/>
          </a:xfrm>
        </p:grpSpPr>
        <p:pic>
          <p:nvPicPr>
            <p:cNvPr id="11" name="Picture 2" descr="C:\Users\Cameo Wong\AppData\Local\Microsoft\Windows\Temporary Internet Files\Content.IE5\TVA7UKP5\MP9004277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3" y="1331619"/>
              <a:ext cx="1484532"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116" y="3161487"/>
              <a:ext cx="1219200" cy="2419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5" name="標題 1"/>
          <p:cNvSpPr>
            <a:spLocks noGrp="1"/>
          </p:cNvSpPr>
          <p:nvPr>
            <p:ph type="title"/>
          </p:nvPr>
        </p:nvSpPr>
        <p:spPr>
          <a:xfrm>
            <a:off x="908343" y="518160"/>
            <a:ext cx="9370930" cy="1325563"/>
          </a:xfrm>
        </p:spPr>
        <p:txBody>
          <a:bodyPr/>
          <a:lstStyle/>
          <a:p>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Account </a:t>
            </a:r>
            <a:r>
              <a:rPr lang="zh-TW"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银行账户</a:t>
            </a:r>
            <a:endPar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內容版面配置區 2"/>
          <p:cNvSpPr>
            <a:spLocks noGrp="1"/>
          </p:cNvSpPr>
          <p:nvPr>
            <p:ph idx="1"/>
          </p:nvPr>
        </p:nvSpPr>
        <p:spPr>
          <a:xfrm>
            <a:off x="910883" y="1302150"/>
            <a:ext cx="7045802" cy="5052219"/>
          </a:xfrm>
        </p:spPr>
        <p:txBody>
          <a:bodyPr>
            <a:noAutofit/>
          </a:bodyPr>
          <a:lstStyle/>
          <a:p>
            <a:pPr>
              <a:lnSpc>
                <a:spcPct val="100000"/>
              </a:lnSpc>
              <a:spcBef>
                <a:spcPts val="0"/>
              </a:spcBef>
            </a:pP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Make sure you completely understand the </a:t>
            </a:r>
            <a:r>
              <a:rPr lang="en-GB" altLang="zh-HK"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charging mechanism</a:t>
            </a:r>
            <a:r>
              <a:rPr lang="en-GB" altLang="zh-HK" sz="2000" dirty="0">
                <a:latin typeface="Arial" panose="020B0604020202020204" pitchFamily="34" charset="0"/>
                <a:ea typeface="微軟正黑體" panose="020B0604030504040204" pitchFamily="34" charset="-120"/>
                <a:cs typeface="Arial" panose="020B0604020202020204" pitchFamily="34" charset="0"/>
              </a:rPr>
              <a:t> </a:t>
            </a: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of the type of bank account before you choose it.</a:t>
            </a:r>
          </a:p>
          <a:p>
            <a:pPr>
              <a:lnSpc>
                <a:spcPct val="100000"/>
              </a:lnSpc>
              <a:spcBef>
                <a:spcPts val="0"/>
              </a:spcBef>
            </a:pP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Apply for an </a:t>
            </a:r>
            <a:r>
              <a:rPr lang="en-GB" altLang="zh-HK"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Automated Teller Machine Card </a:t>
            </a: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(ATM Card) from your bank.</a:t>
            </a:r>
          </a:p>
          <a:p>
            <a:pPr>
              <a:lnSpc>
                <a:spcPct val="100000"/>
              </a:lnSpc>
              <a:spcBef>
                <a:spcPts val="0"/>
              </a:spcBef>
            </a:pPr>
            <a:endPar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ATM machines can be found everywhere and provide 24-hour cash withdrawals with your ATM or credit card. </a:t>
            </a:r>
          </a:p>
          <a:p>
            <a:pPr>
              <a:lnSpc>
                <a:spcPct val="100000"/>
              </a:lnSpc>
              <a:spcBef>
                <a:spcPts val="0"/>
              </a:spcBef>
            </a:pPr>
            <a:endPar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在开设银行账户前，请确保你已经完全理解它的</a:t>
            </a:r>
            <a:r>
              <a:rPr lang="zh-CN" altLang="en-US"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收费模式</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endPar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向银行申请一张可在</a:t>
            </a:r>
            <a:r>
              <a:rPr lang="en-US" altLang="zh-CN"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ATM</a:t>
            </a:r>
            <a:r>
              <a:rPr lang="zh-CN" altLang="en-US"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柜员机</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上提款的银行卡。</a:t>
            </a: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0"/>
              </a:spcBef>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自动柜员机随处可见，并提供</a:t>
            </a:r>
            <a: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24</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小时服务的银行卡或信用卡的现金提取服务。</a:t>
            </a:r>
            <a:endParaRPr lang="en-US" altLang="zh-TW" sz="2000" dirty="0">
              <a:solidFill>
                <a:srgbClr val="001C58"/>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105749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FFCDE89-B247-4C77-AC52-142442FE9C65}" type="slidenum">
              <a:rPr lang="en-US" smtClean="0"/>
              <a:pPr/>
              <a:t>11</a:t>
            </a:fld>
            <a:endParaRPr lang="en-US" dirty="0"/>
          </a:p>
        </p:txBody>
      </p:sp>
      <p:sp>
        <p:nvSpPr>
          <p:cNvPr id="3" name="標題 2"/>
          <p:cNvSpPr>
            <a:spLocks noGrp="1"/>
          </p:cNvSpPr>
          <p:nvPr>
            <p:ph type="title"/>
          </p:nvPr>
        </p:nvSpPr>
        <p:spPr>
          <a:xfrm>
            <a:off x="1071111" y="1171600"/>
            <a:ext cx="10228674" cy="2852737"/>
          </a:xfrm>
        </p:spPr>
        <p:txBody>
          <a:bodyPr>
            <a:normAutofit/>
          </a:bodyPr>
          <a:lstStyle/>
          <a:p>
            <a:r>
              <a:rPr lang="en-HK"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Payment </a:t>
            </a:r>
            <a:br>
              <a:rPr lang="en-HK"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zh-HK" altLang="en-US"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付款 </a:t>
            </a:r>
            <a:endParaRPr lang="en-US" sz="44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8499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octopus.com.hk/web09_include/_images/octoContentImages/octoContentImag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852" y="1057913"/>
            <a:ext cx="1884388" cy="1224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12</a:t>
            </a:fld>
            <a:endParaRPr lang="en-GB" dirty="0">
              <a:solidFill>
                <a:srgbClr val="001C58"/>
              </a:solidFill>
            </a:endParaRPr>
          </a:p>
        </p:txBody>
      </p:sp>
      <p:pic>
        <p:nvPicPr>
          <p:cNvPr id="16" name="Picture 2" descr="http://www.octopus.com.hk/web09_include/_images/octoContentImages/octoContentImage02b.jpg"/>
          <p:cNvPicPr>
            <a:picLocks noChangeAspect="1" noChangeArrowheads="1"/>
          </p:cNvPicPr>
          <p:nvPr/>
        </p:nvPicPr>
        <p:blipFill rotWithShape="1">
          <a:blip r:embed="rId4">
            <a:extLst>
              <a:ext uri="{28A0092B-C50C-407E-A947-70E740481C1C}">
                <a14:useLocalDpi xmlns:a14="http://schemas.microsoft.com/office/drawing/2010/main" val="0"/>
              </a:ext>
            </a:extLst>
          </a:blip>
          <a:srcRect l="8035" r="11452"/>
          <a:stretch/>
        </p:blipFill>
        <p:spPr bwMode="auto">
          <a:xfrm>
            <a:off x="9395612" y="2751072"/>
            <a:ext cx="2140085" cy="936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文字方塊 13"/>
          <p:cNvSpPr txBox="1"/>
          <p:nvPr/>
        </p:nvSpPr>
        <p:spPr>
          <a:xfrm>
            <a:off x="10554860" y="5567630"/>
            <a:ext cx="1160707" cy="215444"/>
          </a:xfrm>
          <a:prstGeom prst="rect">
            <a:avLst/>
          </a:prstGeom>
          <a:noFill/>
        </p:spPr>
        <p:txBody>
          <a:bodyPr wrap="square" rtlCol="0">
            <a:spAutoFit/>
          </a:bodyPr>
          <a:lstStyle/>
          <a:p>
            <a:r>
              <a:rPr lang="en-US" altLang="zh-HK" sz="800" dirty="0">
                <a:latin typeface="Arial" panose="020B0604020202020204" pitchFamily="34" charset="0"/>
                <a:cs typeface="Arial" panose="020B0604020202020204" pitchFamily="34" charset="0"/>
              </a:rPr>
              <a:t>Source</a:t>
            </a:r>
            <a:r>
              <a:rPr lang="en-US" altLang="zh-HK" sz="800" b="1" dirty="0">
                <a:latin typeface="Arial" panose="020B0604020202020204" pitchFamily="34" charset="0"/>
                <a:cs typeface="Arial" panose="020B0604020202020204" pitchFamily="34" charset="0"/>
              </a:rPr>
              <a:t>: </a:t>
            </a:r>
            <a:r>
              <a:rPr lang="en-US" altLang="zh-HK" sz="800" dirty="0">
                <a:latin typeface="Arial" panose="020B0604020202020204" pitchFamily="34" charset="0"/>
                <a:cs typeface="Arial" panose="020B0604020202020204" pitchFamily="34" charset="0"/>
              </a:rPr>
              <a:t>Octopus</a:t>
            </a:r>
          </a:p>
        </p:txBody>
      </p:sp>
      <p:pic>
        <p:nvPicPr>
          <p:cNvPr id="12" name="圖片 11"/>
          <p:cNvPicPr/>
          <p:nvPr/>
        </p:nvPicPr>
        <p:blipFill>
          <a:blip r:embed="rId5">
            <a:clrChange>
              <a:clrFrom>
                <a:srgbClr val="F9EDDA"/>
              </a:clrFrom>
              <a:clrTo>
                <a:srgbClr val="F9EDDA">
                  <a:alpha val="0"/>
                </a:srgbClr>
              </a:clrTo>
            </a:clrChange>
          </a:blip>
          <a:stretch>
            <a:fillRect/>
          </a:stretch>
        </p:blipFill>
        <p:spPr>
          <a:xfrm>
            <a:off x="8756941" y="4346445"/>
            <a:ext cx="2074961" cy="10542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矩形 1"/>
          <p:cNvSpPr/>
          <p:nvPr/>
        </p:nvSpPr>
        <p:spPr>
          <a:xfrm>
            <a:off x="1442592" y="3968125"/>
            <a:ext cx="6833277" cy="2554545"/>
          </a:xfrm>
          <a:prstGeom prst="rect">
            <a:avLst/>
          </a:prstGeom>
        </p:spPr>
        <p:txBody>
          <a:bodyPr wrap="square" lIns="91440" tIns="45720" rIns="91440" bIns="45720" anchor="t">
            <a:spAutoFit/>
          </a:bodyPr>
          <a:lstStyle/>
          <a:p>
            <a:r>
              <a:rPr lang="zh-CN"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八达通</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：其中一种最便利的付款方式 </a:t>
            </a:r>
            <a:endParaRPr lang="en-GB"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「八达通」卡是一张</a:t>
            </a:r>
            <a:r>
              <a:rPr lang="zh-CN"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电子储值</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卡，适用于交通工具、便利店、商户购物、自助贩卖机、康乐设施等。</a:t>
            </a:r>
            <a:endParaRPr lang="en-US"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endParaRPr lang="en-US"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可于任何一个港铁站客服中心购买，每张</a:t>
            </a:r>
            <a:r>
              <a:rPr lang="en-US"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150</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元</a:t>
            </a:r>
            <a:r>
              <a:rPr lang="en-US"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(100</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元</a:t>
            </a:r>
            <a:r>
              <a:rPr lang="zh-TW"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为面值</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US"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50</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元</a:t>
            </a:r>
            <a:r>
              <a:rPr lang="zh-TW"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为可退回之</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按金</a:t>
            </a:r>
            <a:r>
              <a:rPr lang="en-US" altLang="zh-TW"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，可以在全港数千个地点增值。</a:t>
            </a:r>
            <a:endPar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endPar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合资格学生可以申请 </a:t>
            </a:r>
            <a:r>
              <a:rPr lang="en-HK"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学生八达通</a:t>
            </a:r>
            <a:r>
              <a:rPr lang="en-HK"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享受乘车优惠，详情向学生发展处</a:t>
            </a:r>
            <a:r>
              <a:rPr lang="zh-TW"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或</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学院秘书处查询 。</a:t>
            </a:r>
            <a:endParaRPr lang="en-US" altLang="zh-TW" sz="1600" dirty="0">
              <a:solidFill>
                <a:srgbClr val="001C58"/>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endPar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 name="標題 1"/>
          <p:cNvSpPr>
            <a:spLocks noGrp="1"/>
          </p:cNvSpPr>
          <p:nvPr>
            <p:ph type="title"/>
          </p:nvPr>
        </p:nvSpPr>
        <p:spPr>
          <a:xfrm>
            <a:off x="993495" y="392698"/>
            <a:ext cx="8997236" cy="1325563"/>
          </a:xfrm>
        </p:spPr>
        <p:txBody>
          <a:bodyPr/>
          <a:lstStyle/>
          <a:p>
            <a:r>
              <a:rPr lang="en-US"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Payment </a:t>
            </a:r>
            <a:r>
              <a:rPr lang="zh-HK"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付款 </a:t>
            </a:r>
            <a:endParaRPr lang="en-US"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內容版面配置區 2"/>
          <p:cNvSpPr>
            <a:spLocks noGrp="1"/>
          </p:cNvSpPr>
          <p:nvPr>
            <p:ph idx="1"/>
          </p:nvPr>
        </p:nvSpPr>
        <p:spPr>
          <a:xfrm>
            <a:off x="822832" y="1239227"/>
            <a:ext cx="7121309" cy="2617502"/>
          </a:xfrm>
        </p:spPr>
        <p:txBody>
          <a:bodyPr>
            <a:noAutofit/>
          </a:bodyPr>
          <a:lstStyle/>
          <a:p>
            <a:pPr marL="0" indent="0">
              <a:lnSpc>
                <a:spcPct val="100000"/>
              </a:lnSpc>
              <a:spcBef>
                <a:spcPts val="0"/>
              </a:spcBef>
              <a:buNone/>
            </a:pPr>
            <a:r>
              <a:rPr lang="en-GB" altLang="zh-HK"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Octopus</a:t>
            </a: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 one of the most convenient payment methods</a:t>
            </a:r>
          </a:p>
          <a:p>
            <a:pPr marL="0" indent="0">
              <a:lnSpc>
                <a:spcPct val="100000"/>
              </a:lnSpc>
              <a:spcBef>
                <a:spcPts val="0"/>
              </a:spcBef>
              <a:buNone/>
            </a:pPr>
            <a:r>
              <a:rPr lang="en-GB" altLang="zh-HK"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Stored value </a:t>
            </a:r>
            <a:r>
              <a:rPr lang="en-GB" altLang="zh-HK" sz="1600" dirty="0">
                <a:solidFill>
                  <a:srgbClr val="C00000"/>
                </a:solidFill>
                <a:latin typeface="Arial" panose="020B0604020202020204" pitchFamily="34" charset="0"/>
                <a:ea typeface="微軟正黑體" panose="020B0604030504040204" pitchFamily="34" charset="-120"/>
                <a:cs typeface="Arial" panose="020B0604020202020204" pitchFamily="34" charset="0"/>
              </a:rPr>
              <a:t>electronic </a:t>
            </a: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card widely used in Hong Kong for</a:t>
            </a:r>
            <a:r>
              <a:rPr lang="zh-CN" altLang="en-US"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public transport and purchases in convenience stores &amp; shops.</a:t>
            </a:r>
          </a:p>
          <a:p>
            <a:pPr>
              <a:lnSpc>
                <a:spcPct val="100000"/>
              </a:lnSpc>
              <a:spcBef>
                <a:spcPts val="0"/>
              </a:spcBef>
            </a:pPr>
            <a:endParaRPr lang="en-GB" altLang="zh-HK" sz="1600" dirty="0">
              <a:latin typeface="Arial" panose="020B0604020202020204" pitchFamily="34" charset="0"/>
              <a:ea typeface="微軟正黑體" panose="020B0604030504040204" pitchFamily="34" charset="-120"/>
              <a:cs typeface="Arial" panose="020B0604020202020204" pitchFamily="34" charset="0"/>
            </a:endParaRPr>
          </a:p>
          <a:p>
            <a:pPr marL="0" indent="0">
              <a:lnSpc>
                <a:spcPct val="100000"/>
              </a:lnSpc>
              <a:spcBef>
                <a:spcPts val="0"/>
              </a:spcBef>
              <a:buNone/>
            </a:pP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Available for sale at any MTR Customer Service Centre. $150/card ($100 stored value and $50 refundable deposit). Octopus can be reloaded.</a:t>
            </a:r>
          </a:p>
          <a:p>
            <a:pPr>
              <a:lnSpc>
                <a:spcPct val="100000"/>
              </a:lnSpc>
              <a:spcBef>
                <a:spcPts val="0"/>
              </a:spcBef>
            </a:pP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0" indent="0">
              <a:lnSpc>
                <a:spcPct val="100000"/>
              </a:lnSpc>
              <a:spcBef>
                <a:spcPts val="0"/>
              </a:spcBef>
              <a:buNone/>
            </a:pP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Eligible students can also apply for a </a:t>
            </a:r>
            <a:r>
              <a:rPr lang="en-GB" altLang="zh-HK"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Personalised Student Octopus </a:t>
            </a:r>
            <a:r>
              <a:rPr lang="en-GB"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rPr>
              <a:t>Card to enjoy concessionary fares. For details please enquire with the Student Development Office (SDO) or Campus Secretariat (CS).</a:t>
            </a:r>
            <a:endParaRPr lang="en-US" altLang="zh-HK"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399524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FFCDE89-B247-4C77-AC52-142442FE9C65}" type="slidenum">
              <a:rPr lang="en-US" smtClean="0"/>
              <a:pPr/>
              <a:t>13</a:t>
            </a:fld>
            <a:endParaRPr lang="en-US" dirty="0"/>
          </a:p>
        </p:txBody>
      </p:sp>
      <p:sp>
        <p:nvSpPr>
          <p:cNvPr id="3" name="標題 2"/>
          <p:cNvSpPr>
            <a:spLocks noGrp="1"/>
          </p:cNvSpPr>
          <p:nvPr>
            <p:ph type="title"/>
          </p:nvPr>
        </p:nvSpPr>
        <p:spPr>
          <a:xfrm>
            <a:off x="977806" y="1202080"/>
            <a:ext cx="10228674" cy="2852737"/>
          </a:xfrm>
        </p:spPr>
        <p:txBody>
          <a:bodyPr>
            <a:normAutofit/>
          </a:bodyPr>
          <a:lstStyle/>
          <a:p>
            <a:r>
              <a:rPr lang="en-GB" altLang="zh-TW"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br>
              <a:rPr lang="en-GB" altLang="zh-TW"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zh-TW" altLang="en-GB" sz="4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endParaRPr lang="en-US" sz="44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60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14</a:t>
            </a:fld>
            <a:endParaRPr lang="en-GB" dirty="0">
              <a:solidFill>
                <a:srgbClr val="001C58"/>
              </a:solidFill>
            </a:endParaRPr>
          </a:p>
        </p:txBody>
      </p:sp>
      <p:grpSp>
        <p:nvGrpSpPr>
          <p:cNvPr id="10" name="群組 9"/>
          <p:cNvGrpSpPr/>
          <p:nvPr/>
        </p:nvGrpSpPr>
        <p:grpSpPr>
          <a:xfrm>
            <a:off x="8365176" y="1347873"/>
            <a:ext cx="2592288" cy="4165535"/>
            <a:chOff x="131274" y="2150256"/>
            <a:chExt cx="2130266" cy="4165535"/>
          </a:xfrm>
        </p:grpSpPr>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2" y="2150256"/>
              <a:ext cx="1608138" cy="647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http://shi.3hk.cn/upload/20111011174001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74" y="4945620"/>
              <a:ext cx="2130266" cy="1370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6" descr="http://image2.sina.com.cn/dy/o/2006-09-23/4e532d40c72618bd9f663258ab37dc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6" y="3162874"/>
              <a:ext cx="1428750" cy="1423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15" name="標題 1"/>
          <p:cNvSpPr>
            <a:spLocks noGrp="1"/>
          </p:cNvSpPr>
          <p:nvPr>
            <p:ph type="title"/>
          </p:nvPr>
        </p:nvSpPr>
        <p:spPr>
          <a:xfrm>
            <a:off x="900355" y="599400"/>
            <a:ext cx="8997236" cy="1325563"/>
          </a:xfrm>
        </p:spPr>
        <p:txBody>
          <a:bodyPr/>
          <a:lstStyle/>
          <a:p>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sp>
        <p:nvSpPr>
          <p:cNvPr id="16" name="內容版面配置區 2"/>
          <p:cNvSpPr>
            <a:spLocks noGrp="1"/>
          </p:cNvSpPr>
          <p:nvPr>
            <p:ph idx="1"/>
          </p:nvPr>
        </p:nvSpPr>
        <p:spPr>
          <a:xfrm>
            <a:off x="900355" y="1350007"/>
            <a:ext cx="7200661" cy="3962244"/>
          </a:xfrm>
        </p:spPr>
        <p:txBody>
          <a:bodyPr wrap="square" lIns="0" tIns="0" rIns="0" bIns="0" anchor="t">
            <a:noAutofit/>
          </a:bodyPr>
          <a:lstStyle/>
          <a:p>
            <a:pPr>
              <a:lnSpc>
                <a:spcPct val="100000"/>
              </a:lnSpc>
              <a:spcBef>
                <a:spcPts val="0"/>
              </a:spcBef>
              <a:buNone/>
            </a:pPr>
            <a:r>
              <a:rPr lang="en-GB" altLang="zh-HK" sz="2000" b="1" dirty="0">
                <a:solidFill>
                  <a:srgbClr val="001C58"/>
                </a:solidFill>
                <a:latin typeface="Arial"/>
                <a:ea typeface="微軟正黑體"/>
              </a:rPr>
              <a:t>If you are A BIT </a:t>
            </a:r>
            <a:r>
              <a:rPr lang="en-GB" altLang="zh-HK" sz="2000" b="1" dirty="0">
                <a:solidFill>
                  <a:srgbClr val="C00000"/>
                </a:solidFill>
                <a:latin typeface="Arial"/>
                <a:ea typeface="微軟正黑體"/>
              </a:rPr>
              <a:t>unwell</a:t>
            </a:r>
            <a:r>
              <a:rPr lang="en-GB" altLang="zh-HK" sz="2000" b="1" dirty="0">
                <a:solidFill>
                  <a:srgbClr val="001C58"/>
                </a:solidFill>
                <a:latin typeface="Arial"/>
                <a:ea typeface="微軟正黑體"/>
              </a:rPr>
              <a:t>,</a:t>
            </a:r>
          </a:p>
          <a:p>
            <a:pPr>
              <a:lnSpc>
                <a:spcPct val="100000"/>
              </a:lnSpc>
              <a:spcBef>
                <a:spcPts val="0"/>
              </a:spcBef>
            </a:pPr>
            <a:endParaRPr lang="en-GB" altLang="zh-HK" sz="2000" dirty="0">
              <a:solidFill>
                <a:srgbClr val="001C58"/>
              </a:solidFill>
              <a:latin typeface="Arial"/>
              <a:ea typeface="微軟正黑體" panose="020B0604030504040204" pitchFamily="34" charset="-120"/>
            </a:endParaRPr>
          </a:p>
          <a:p>
            <a:pPr>
              <a:lnSpc>
                <a:spcPct val="100000"/>
              </a:lnSpc>
              <a:spcBef>
                <a:spcPts val="0"/>
              </a:spcBef>
            </a:pPr>
            <a:r>
              <a:rPr lang="en-GB" altLang="zh-HK" sz="2000" dirty="0">
                <a:solidFill>
                  <a:srgbClr val="001C58"/>
                </a:solidFill>
                <a:latin typeface="Arial"/>
                <a:ea typeface="微軟正黑體"/>
              </a:rPr>
              <a:t>You can purchase medicines through registered pharmacies with a special sign “</a:t>
            </a:r>
            <a:r>
              <a:rPr lang="en-GB" altLang="zh-HK" sz="2000" b="1" dirty="0">
                <a:solidFill>
                  <a:srgbClr val="C00000"/>
                </a:solidFill>
                <a:latin typeface="Arial"/>
                <a:ea typeface="微軟正黑體"/>
              </a:rPr>
              <a:t>Rx</a:t>
            </a:r>
            <a:r>
              <a:rPr lang="en-GB" altLang="zh-HK" sz="2000" dirty="0">
                <a:solidFill>
                  <a:srgbClr val="001C58"/>
                </a:solidFill>
                <a:latin typeface="Arial"/>
                <a:ea typeface="微軟正黑體"/>
              </a:rPr>
              <a:t>” displayed outside the shops. </a:t>
            </a:r>
          </a:p>
          <a:p>
            <a:pPr>
              <a:lnSpc>
                <a:spcPct val="100000"/>
              </a:lnSpc>
              <a:spcBef>
                <a:spcPts val="0"/>
              </a:spcBef>
            </a:pPr>
            <a:endParaRPr lang="en-US" altLang="zh-CN" sz="2000" dirty="0">
              <a:solidFill>
                <a:srgbClr val="001C58"/>
              </a:solidFill>
              <a:latin typeface="Arial"/>
              <a:ea typeface="微軟正黑體" panose="020B0604030504040204" pitchFamily="34" charset="-120"/>
            </a:endParaRPr>
          </a:p>
          <a:p>
            <a:pPr>
              <a:lnSpc>
                <a:spcPct val="100000"/>
              </a:lnSpc>
              <a:spcBef>
                <a:spcPts val="0"/>
              </a:spcBef>
            </a:pPr>
            <a:r>
              <a:rPr lang="en-GB" altLang="zh-HK" sz="2000" dirty="0">
                <a:solidFill>
                  <a:srgbClr val="001C58"/>
                </a:solidFill>
                <a:latin typeface="Arial"/>
                <a:ea typeface="微軟正黑體"/>
              </a:rPr>
              <a:t>Big chain stores e.g. Watson’s, Mannings provide pharmacist services.</a:t>
            </a:r>
          </a:p>
          <a:p>
            <a:pPr>
              <a:lnSpc>
                <a:spcPct val="100000"/>
              </a:lnSpc>
              <a:spcBef>
                <a:spcPts val="0"/>
              </a:spcBef>
            </a:pPr>
            <a:endParaRPr lang="en-US" altLang="zh-CN" sz="2000" b="1" dirty="0">
              <a:solidFill>
                <a:srgbClr val="C00000"/>
              </a:solidFill>
              <a:latin typeface="Microsoft JhengHei"/>
              <a:ea typeface="微軟正黑體" panose="020B0604030504040204" pitchFamily="34" charset="-120"/>
            </a:endParaRPr>
          </a:p>
          <a:p>
            <a:pPr marL="0" indent="0">
              <a:lnSpc>
                <a:spcPct val="100000"/>
              </a:lnSpc>
              <a:spcBef>
                <a:spcPts val="0"/>
              </a:spcBef>
              <a:buNone/>
            </a:pPr>
            <a:r>
              <a:rPr lang="zh-CN" altLang="en-US" sz="2000" b="1" dirty="0">
                <a:solidFill>
                  <a:srgbClr val="001C58"/>
                </a:solidFill>
                <a:latin typeface="Microsoft JhengHei"/>
                <a:ea typeface="Microsoft JhengHei"/>
              </a:rPr>
              <a:t>若</a:t>
            </a:r>
            <a:r>
              <a:rPr lang="zh-CN" altLang="en-US" sz="2000" b="1" dirty="0">
                <a:solidFill>
                  <a:srgbClr val="C00000"/>
                </a:solidFill>
                <a:latin typeface="Microsoft JhengHei"/>
                <a:ea typeface="Microsoft JhengHei"/>
              </a:rPr>
              <a:t>身体不适</a:t>
            </a:r>
            <a:r>
              <a:rPr lang="zh-TW" altLang="en-US" sz="2000" dirty="0">
                <a:latin typeface="Microsoft JhengHei"/>
                <a:ea typeface="Microsoft JhengHei"/>
              </a:rPr>
              <a:t>，</a:t>
            </a:r>
            <a:endParaRPr lang="en-US" altLang="zh-CN" sz="2000" b="1" dirty="0">
              <a:solidFill>
                <a:srgbClr val="C00000"/>
              </a:solidFill>
              <a:latin typeface="Microsoft JhengHei"/>
              <a:ea typeface="Microsoft JhengHei"/>
            </a:endParaRPr>
          </a:p>
          <a:p>
            <a:pPr>
              <a:lnSpc>
                <a:spcPct val="100000"/>
              </a:lnSpc>
              <a:spcBef>
                <a:spcPts val="0"/>
              </a:spcBef>
            </a:pPr>
            <a:endParaRPr lang="en-US" altLang="zh-CN" sz="2000" dirty="0">
              <a:latin typeface="Microsoft JhengHei"/>
              <a:ea typeface="微軟正黑體" panose="020B0604030504040204" pitchFamily="34" charset="-120"/>
            </a:endParaRPr>
          </a:p>
          <a:p>
            <a:pPr>
              <a:lnSpc>
                <a:spcPct val="100000"/>
              </a:lnSpc>
              <a:spcBef>
                <a:spcPts val="0"/>
              </a:spcBef>
            </a:pPr>
            <a:r>
              <a:rPr lang="zh-CN" altLang="en-US" sz="2000" dirty="0">
                <a:solidFill>
                  <a:srgbClr val="001C58"/>
                </a:solidFill>
                <a:latin typeface="Microsoft JhengHei"/>
                <a:ea typeface="Microsoft JhengHei"/>
              </a:rPr>
              <a:t>可以到有注册药剂师的药房购买药物</a:t>
            </a:r>
            <a:r>
              <a:rPr lang="zh-TW" altLang="en-US" sz="2000" dirty="0">
                <a:solidFill>
                  <a:srgbClr val="001C58"/>
                </a:solidFill>
                <a:latin typeface="Microsoft JhengHei"/>
                <a:ea typeface="Microsoft JhengHei"/>
              </a:rPr>
              <a:t>，</a:t>
            </a:r>
            <a:r>
              <a:rPr lang="zh-CN" altLang="en-US" sz="2000" dirty="0">
                <a:solidFill>
                  <a:srgbClr val="001C58"/>
                </a:solidFill>
                <a:latin typeface="Microsoft JhengHei"/>
                <a:ea typeface="Microsoft JhengHei"/>
              </a:rPr>
              <a:t>药剂师会建议你应吃哪种药。此类药房外面亦会悬挂特别标记「</a:t>
            </a:r>
            <a:r>
              <a:rPr lang="en-US" altLang="zh-CN" sz="2000" b="1" dirty="0">
                <a:solidFill>
                  <a:srgbClr val="C00000"/>
                </a:solidFill>
                <a:latin typeface="Microsoft JhengHei"/>
                <a:ea typeface="微軟正黑體"/>
              </a:rPr>
              <a:t>Rx</a:t>
            </a:r>
            <a:r>
              <a:rPr lang="zh-CN" altLang="en-US" sz="2000" dirty="0">
                <a:solidFill>
                  <a:srgbClr val="001C58"/>
                </a:solidFill>
                <a:latin typeface="Microsoft JhengHei"/>
                <a:ea typeface="Microsoft JhengHei"/>
              </a:rPr>
              <a:t>」</a:t>
            </a:r>
            <a:br>
              <a:rPr lang="en-US" altLang="zh-CN" sz="2000" dirty="0">
                <a:latin typeface="Microsoft JhengHei"/>
                <a:ea typeface="微軟正黑體" panose="020B0604030504040204" pitchFamily="34" charset="-120"/>
              </a:rPr>
            </a:br>
            <a:r>
              <a:rPr lang="zh-CN" altLang="en-US" sz="2000" dirty="0">
                <a:solidFill>
                  <a:srgbClr val="001C58"/>
                </a:solidFill>
                <a:latin typeface="Microsoft JhengHei"/>
                <a:ea typeface="Microsoft JhengHei"/>
              </a:rPr>
              <a:t>以做识别。</a:t>
            </a:r>
            <a:endParaRPr lang="en-GB" altLang="zh-HK" sz="2000">
              <a:solidFill>
                <a:srgbClr val="001C58"/>
              </a:solidFill>
              <a:latin typeface="Microsoft JhengHei"/>
              <a:ea typeface="Microsoft JhengHei"/>
            </a:endParaRPr>
          </a:p>
          <a:p>
            <a:pPr>
              <a:lnSpc>
                <a:spcPct val="100000"/>
              </a:lnSpc>
              <a:spcBef>
                <a:spcPts val="0"/>
              </a:spcBef>
            </a:pPr>
            <a:endParaRPr lang="en-GB" altLang="zh-HK" sz="2000" dirty="0">
              <a:solidFill>
                <a:srgbClr val="001C58"/>
              </a:solidFill>
              <a:latin typeface="Microsoft JhengHei"/>
              <a:ea typeface="微軟正黑體" panose="020B0604030504040204" pitchFamily="34" charset="-120"/>
            </a:endParaRPr>
          </a:p>
          <a:p>
            <a:pPr>
              <a:lnSpc>
                <a:spcPct val="100000"/>
              </a:lnSpc>
              <a:spcBef>
                <a:spcPts val="0"/>
              </a:spcBef>
            </a:pPr>
            <a:r>
              <a:rPr lang="zh-CN" altLang="en-US" sz="2000" dirty="0">
                <a:solidFill>
                  <a:srgbClr val="001C58"/>
                </a:solidFill>
                <a:latin typeface="Microsoft JhengHei"/>
                <a:ea typeface="Microsoft JhengHei"/>
              </a:rPr>
              <a:t>大型连锁店例如屈臣氏，万宁等均提供药剂师服务</a:t>
            </a:r>
            <a:r>
              <a:rPr lang="zh-CN" altLang="en-US" sz="2000" dirty="0">
                <a:solidFill>
                  <a:srgbClr val="001C58"/>
                </a:solidFill>
                <a:ea typeface="微軟正黑體"/>
              </a:rPr>
              <a:t>。</a:t>
            </a:r>
            <a:br>
              <a:rPr lang="en-US" altLang="zh-TW" sz="2000" dirty="0">
                <a:effectLst>
                  <a:outerShdw blurRad="38100" dist="38100" dir="2700000" algn="tl">
                    <a:srgbClr val="000000">
                      <a:alpha val="43137"/>
                    </a:srgbClr>
                  </a:outerShdw>
                </a:effectLst>
                <a:ea typeface="微軟正黑體" panose="020B0604030504040204" pitchFamily="34" charset="-120"/>
              </a:rPr>
            </a:br>
            <a:endParaRPr lang="en-US" altLang="zh-TW" sz="2000" dirty="0">
              <a:solidFill>
                <a:schemeClr val="tx2">
                  <a:lumMod val="50000"/>
                </a:schemeClr>
              </a:solidFill>
              <a:effectLst>
                <a:outerShdw blurRad="38100" dist="38100" dir="2700000" algn="tl">
                  <a:srgbClr val="000000">
                    <a:alpha val="43137"/>
                  </a:srgbClr>
                </a:outerShdw>
              </a:effectLst>
              <a:ea typeface="微軟正黑體" panose="020B0604030504040204" pitchFamily="34" charset="-120"/>
            </a:endParaRPr>
          </a:p>
        </p:txBody>
      </p:sp>
    </p:spTree>
    <p:extLst>
      <p:ext uri="{BB962C8B-B14F-4D97-AF65-F5344CB8AC3E}">
        <p14:creationId xmlns:p14="http://schemas.microsoft.com/office/powerpoint/2010/main" val="18262143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15</a:t>
            </a:fld>
            <a:endParaRPr lang="en-GB" dirty="0">
              <a:solidFill>
                <a:srgbClr val="001C58"/>
              </a:solidFill>
              <a:latin typeface="Arial" panose="020B0604020202020204" pitchFamily="34" charset="0"/>
              <a:cs typeface="Arial" panose="020B0604020202020204" pitchFamily="34" charset="0"/>
            </a:endParaRPr>
          </a:p>
        </p:txBody>
      </p:sp>
      <p:grpSp>
        <p:nvGrpSpPr>
          <p:cNvPr id="8" name="群組 7"/>
          <p:cNvGrpSpPr/>
          <p:nvPr/>
        </p:nvGrpSpPr>
        <p:grpSpPr>
          <a:xfrm>
            <a:off x="8412645" y="1360849"/>
            <a:ext cx="2255239" cy="4568420"/>
            <a:chOff x="9588781" y="460328"/>
            <a:chExt cx="2255239" cy="4568420"/>
          </a:xfrm>
        </p:grpSpPr>
        <p:pic>
          <p:nvPicPr>
            <p:cNvPr id="12" name="Picture 2" descr="http://www.ha.org.hk/haho/ho/kec/v3/images/img_clusters_tko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6084" y="460328"/>
              <a:ext cx="2133366" cy="1310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4" descr="http://www.ha.org.hk/haho/ho/kwc/v3/images/img_clusters_pm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781" y="1990539"/>
              <a:ext cx="2160240" cy="12503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文字方塊 13"/>
            <p:cNvSpPr txBox="1"/>
            <p:nvPr/>
          </p:nvSpPr>
          <p:spPr>
            <a:xfrm>
              <a:off x="10007738" y="4813304"/>
              <a:ext cx="1836282" cy="215444"/>
            </a:xfrm>
            <a:prstGeom prst="rect">
              <a:avLst/>
            </a:prstGeom>
            <a:noFill/>
          </p:spPr>
          <p:txBody>
            <a:bodyPr wrap="square" rtlCol="0">
              <a:spAutoFit/>
            </a:bodyPr>
            <a:lstStyle/>
            <a:p>
              <a:r>
                <a:rPr lang="en-US" altLang="zh-HK" sz="800" dirty="0">
                  <a:latin typeface="Arial" panose="020B0604020202020204" pitchFamily="34" charset="0"/>
                  <a:cs typeface="Arial" panose="020B0604020202020204" pitchFamily="34" charset="0"/>
                </a:rPr>
                <a:t>Source</a:t>
              </a:r>
              <a:r>
                <a:rPr lang="en-US" altLang="zh-HK"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zh-HK" sz="800" dirty="0">
                  <a:latin typeface="Arial" panose="020B0604020202020204" pitchFamily="34" charset="0"/>
                  <a:cs typeface="Arial" panose="020B0604020202020204" pitchFamily="34" charset="0"/>
                </a:rPr>
                <a:t>Hospital Authority, </a:t>
              </a:r>
              <a:r>
                <a:rPr lang="en-US" altLang="zh-HK" sz="800" dirty="0" err="1">
                  <a:latin typeface="Arial" panose="020B0604020202020204" pitchFamily="34" charset="0"/>
                  <a:cs typeface="Arial" panose="020B0604020202020204" pitchFamily="34" charset="0"/>
                </a:rPr>
                <a:t>HKSAR</a:t>
              </a:r>
              <a:endParaRPr lang="zh-TW" altLang="zh-HK"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Picture 9" descr="http://news.on.cc/cnt/news/20130814/photo/bkn-20130814135518424-0814_00822_001_01b.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1131" t="9475"/>
            <a:stretch/>
          </p:blipFill>
          <p:spPr bwMode="auto">
            <a:xfrm>
              <a:off x="9858371" y="3456878"/>
              <a:ext cx="1890650" cy="12604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5" name="標題 1"/>
          <p:cNvSpPr>
            <a:spLocks noGrp="1"/>
          </p:cNvSpPr>
          <p:nvPr>
            <p:ph type="title"/>
          </p:nvPr>
        </p:nvSpPr>
        <p:spPr>
          <a:xfrm>
            <a:off x="1188560" y="550451"/>
            <a:ext cx="8997236" cy="1325563"/>
          </a:xfrm>
        </p:spPr>
        <p:txBody>
          <a:bodyPr/>
          <a:lstStyle/>
          <a:p>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sp>
        <p:nvSpPr>
          <p:cNvPr id="17" name="內容版面配置區 2"/>
          <p:cNvSpPr>
            <a:spLocks noGrp="1"/>
          </p:cNvSpPr>
          <p:nvPr>
            <p:ph idx="1"/>
          </p:nvPr>
        </p:nvSpPr>
        <p:spPr>
          <a:xfrm>
            <a:off x="1292041" y="1447878"/>
            <a:ext cx="6743377" cy="3962244"/>
          </a:xfrm>
        </p:spPr>
        <p:txBody>
          <a:bodyPr wrap="square" lIns="0" tIns="0" rIns="0" bIns="0" anchor="t">
            <a:noAutofit/>
          </a:bodyPr>
          <a:lstStyle/>
          <a:p>
            <a:pPr marL="0" indent="0">
              <a:lnSpc>
                <a:spcPct val="100000"/>
              </a:lnSpc>
              <a:spcBef>
                <a:spcPts val="0"/>
              </a:spcBef>
              <a:buNone/>
            </a:pPr>
            <a:r>
              <a:rPr lang="en-GB" altLang="zh-HK" sz="2000" b="1" dirty="0">
                <a:solidFill>
                  <a:srgbClr val="001C58"/>
                </a:solidFill>
                <a:latin typeface="Arial"/>
                <a:ea typeface="微軟正黑體"/>
                <a:cs typeface="Arial"/>
              </a:rPr>
              <a:t>Where can I find a </a:t>
            </a:r>
            <a:r>
              <a:rPr lang="en-GB" altLang="zh-HK" sz="2000" b="1" dirty="0">
                <a:solidFill>
                  <a:srgbClr val="C00000"/>
                </a:solidFill>
                <a:latin typeface="Arial"/>
                <a:ea typeface="微軟正黑體"/>
                <a:cs typeface="Arial"/>
              </a:rPr>
              <a:t>doctor?</a:t>
            </a:r>
          </a:p>
          <a:p>
            <a:pPr marL="342900" indent="-342900">
              <a:lnSpc>
                <a:spcPct val="100000"/>
              </a:lnSpc>
              <a:spcBef>
                <a:spcPts val="0"/>
              </a:spcBef>
              <a:buClr>
                <a:srgbClr val="C00000"/>
              </a:buClr>
              <a:buFont typeface="Wingdings 3" panose="05040102010807070707" pitchFamily="18" charset="2"/>
              <a:buChar char=""/>
            </a:pPr>
            <a:r>
              <a:rPr lang="en-GB" altLang="zh-HK" sz="2000" dirty="0">
                <a:latin typeface="Arial" panose="020B0604020202020204" pitchFamily="34" charset="0"/>
                <a:ea typeface="微軟正黑體" panose="020B0604030504040204" pitchFamily="34" charset="-120"/>
                <a:cs typeface="Arial" panose="020B0604020202020204" pitchFamily="34" charset="0"/>
                <a:hlinkClick r:id="rId6"/>
              </a:rPr>
              <a:t>http://www.hkdoctors.org/</a:t>
            </a:r>
            <a:endParaRPr lang="en-GB" altLang="zh-HK"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endParaRPr lang="en-GB" altLang="zh-HK" sz="2000" i="1" dirty="0">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Medical doctors must be registered to practice in Hong Kong.</a:t>
            </a:r>
          </a:p>
          <a:p>
            <a:pPr marL="342900" indent="-342900">
              <a:lnSpc>
                <a:spcPct val="100000"/>
              </a:lnSpc>
              <a:spcBef>
                <a:spcPts val="0"/>
              </a:spcBef>
              <a:buClr>
                <a:srgbClr val="C00000"/>
              </a:buClr>
              <a:buFont typeface="Wingdings 3" panose="05040102010807070707" pitchFamily="18" charset="2"/>
              <a:buChar char=""/>
            </a:pP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r>
              <a:rPr lang="en-GB" altLang="zh-HK" sz="2000" dirty="0">
                <a:solidFill>
                  <a:srgbClr val="001C58"/>
                </a:solidFill>
                <a:latin typeface="Arial"/>
                <a:ea typeface="微軟正黑體"/>
                <a:cs typeface="Arial"/>
              </a:rPr>
              <a:t>Public health service is much cheaper than the private but the waiting time is very long. </a:t>
            </a:r>
          </a:p>
          <a:p>
            <a:pPr>
              <a:lnSpc>
                <a:spcPct val="100000"/>
              </a:lnSpc>
              <a:spcBef>
                <a:spcPts val="0"/>
              </a:spcBef>
              <a:buClr>
                <a:srgbClr val="C00000"/>
              </a:buClr>
            </a:pPr>
            <a:endParaRPr lang="en-US" altLang="zh-CN" sz="20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0" indent="0">
              <a:lnSpc>
                <a:spcPct val="100000"/>
              </a:lnSpc>
              <a:spcBef>
                <a:spcPts val="0"/>
              </a:spcBef>
              <a:buClr>
                <a:srgbClr val="C00000"/>
              </a:buClr>
              <a:buNone/>
            </a:pPr>
            <a:r>
              <a:rPr lang="zh-CN" altLang="en-US" sz="20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哪里有</a:t>
            </a:r>
            <a:r>
              <a:rPr lang="zh-CN" altLang="en-US"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医生</a:t>
            </a:r>
            <a:r>
              <a:rPr lang="zh-CN" altLang="en-US" sz="20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endParaRPr lang="en-HK" altLang="zh-CN" sz="20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r>
              <a:rPr lang="en-GB" altLang="zh-HK" sz="2000" dirty="0">
                <a:latin typeface="Arial" panose="020B0604020202020204" pitchFamily="34" charset="0"/>
                <a:ea typeface="微軟正黑體" panose="020B0604030504040204" pitchFamily="34" charset="-120"/>
                <a:cs typeface="Arial" panose="020B0604020202020204" pitchFamily="34" charset="0"/>
                <a:hlinkClick r:id="rId6"/>
              </a:rPr>
              <a:t>http://www.hkdoctors.org/</a:t>
            </a:r>
            <a:endParaRPr lang="en-GB" altLang="zh-HK"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香港所有执业医生都必须注册。</a:t>
            </a:r>
            <a:endParaRPr lang="en-HK"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00000"/>
              </a:lnSpc>
              <a:spcBef>
                <a:spcPts val="0"/>
              </a:spcBef>
              <a:buClr>
                <a:srgbClr val="C00000"/>
              </a:buClr>
              <a:buFont typeface="Wingdings 3" panose="05040102010807070707" pitchFamily="18" charset="2"/>
              <a:buChar char=""/>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公立医院的医疗服务收费比私家医院便宜很多，但轮候服务的时间亦较长。</a:t>
            </a:r>
            <a:endPar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241374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16</a:t>
            </a:fld>
            <a:endParaRPr lang="en-GB" dirty="0">
              <a:solidFill>
                <a:srgbClr val="001C58"/>
              </a:solidFill>
            </a:endParaRPr>
          </a:p>
        </p:txBody>
      </p:sp>
      <p:graphicFrame>
        <p:nvGraphicFramePr>
          <p:cNvPr id="10" name="Content Placeholder 8"/>
          <p:cNvGraphicFramePr>
            <a:graphicFrameLocks/>
          </p:cNvGraphicFramePr>
          <p:nvPr>
            <p:extLst>
              <p:ext uri="{D42A27DB-BD31-4B8C-83A1-F6EECF244321}">
                <p14:modId xmlns:p14="http://schemas.microsoft.com/office/powerpoint/2010/main" val="2381795652"/>
              </p:ext>
            </p:extLst>
          </p:nvPr>
        </p:nvGraphicFramePr>
        <p:xfrm>
          <a:off x="3004354" y="897782"/>
          <a:ext cx="7739157" cy="2699102"/>
        </p:xfrm>
        <a:graphic>
          <a:graphicData uri="http://schemas.openxmlformats.org/drawingml/2006/table">
            <a:tbl>
              <a:tblPr firstRow="1" bandRow="1">
                <a:tableStyleId>{D27102A9-8310-4765-A935-A1911B00CA55}</a:tableStyleId>
              </a:tblPr>
              <a:tblGrid>
                <a:gridCol w="2211186">
                  <a:extLst>
                    <a:ext uri="{9D8B030D-6E8A-4147-A177-3AD203B41FA5}">
                      <a16:colId xmlns:a16="http://schemas.microsoft.com/office/drawing/2014/main" val="20000"/>
                    </a:ext>
                  </a:extLst>
                </a:gridCol>
                <a:gridCol w="2690280">
                  <a:extLst>
                    <a:ext uri="{9D8B030D-6E8A-4147-A177-3AD203B41FA5}">
                      <a16:colId xmlns:a16="http://schemas.microsoft.com/office/drawing/2014/main" val="20001"/>
                    </a:ext>
                  </a:extLst>
                </a:gridCol>
                <a:gridCol w="2837691">
                  <a:extLst>
                    <a:ext uri="{9D8B030D-6E8A-4147-A177-3AD203B41FA5}">
                      <a16:colId xmlns:a16="http://schemas.microsoft.com/office/drawing/2014/main" val="20002"/>
                    </a:ext>
                  </a:extLst>
                </a:gridCol>
              </a:tblGrid>
              <a:tr h="36728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HK" sz="1800" u="none" strike="noStrike" kern="1200" baseline="0" dirty="0">
                          <a:solidFill>
                            <a:srgbClr val="001C58"/>
                          </a:solidFill>
                          <a:effectLst/>
                          <a:latin typeface="Arial"/>
                          <a:ea typeface="微軟正黑體"/>
                          <a:cs typeface="Arial"/>
                        </a:rPr>
                        <a:t>Services</a:t>
                      </a:r>
                      <a:endParaRPr lang="en-US" altLang="zh-HK" sz="1800" b="1" i="0" u="none" strike="noStrike" kern="1200" baseline="0">
                        <a:solidFill>
                          <a:srgbClr val="001C58"/>
                        </a:solidFill>
                        <a:effectLst/>
                        <a:latin typeface="Arial"/>
                        <a:ea typeface="微軟正黑體"/>
                        <a:cs typeface="Arial"/>
                      </a:endParaRPr>
                    </a:p>
                  </a:txBody>
                  <a:tcPr marL="91455" marR="91455" marT="45728" marB="45728"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HK" sz="1800" u="none" strike="noStrike" cap="none" normalizeH="0" baseline="0" dirty="0">
                          <a:ln>
                            <a:noFill/>
                          </a:ln>
                          <a:solidFill>
                            <a:srgbClr val="001C58"/>
                          </a:solidFill>
                          <a:effectLst/>
                          <a:latin typeface="Arial"/>
                          <a:ea typeface="微軟正黑體"/>
                          <a:cs typeface="Arial"/>
                        </a:rPr>
                        <a:t>Public</a:t>
                      </a:r>
                      <a:endParaRPr kumimoji="0" lang="zh-HK" altLang="en-US" sz="1800" b="1" i="0" u="none" strike="noStrike" cap="none" normalizeH="0" baseline="0">
                        <a:ln>
                          <a:noFill/>
                        </a:ln>
                        <a:solidFill>
                          <a:srgbClr val="001C58"/>
                        </a:solidFill>
                        <a:effectLst/>
                        <a:latin typeface="Arial"/>
                        <a:ea typeface="微軟正黑體"/>
                        <a:cs typeface="Arial"/>
                      </a:endParaRPr>
                    </a:p>
                  </a:txBody>
                  <a:tcPr marL="91455" marR="91455" marT="45728" marB="45728"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800" u="none" strike="noStrike" kern="1200" baseline="0" dirty="0">
                          <a:solidFill>
                            <a:srgbClr val="001C58"/>
                          </a:solidFill>
                          <a:effectLst/>
                          <a:latin typeface="Arial"/>
                          <a:ea typeface="微軟正黑體"/>
                          <a:cs typeface="Arial"/>
                        </a:rPr>
                        <a:t>Public*/Private</a:t>
                      </a:r>
                      <a:r>
                        <a:rPr lang="zh-CN" altLang="en-US" sz="1800" u="none" strike="noStrike" kern="1200" baseline="0" dirty="0">
                          <a:solidFill>
                            <a:srgbClr val="001C58"/>
                          </a:solidFill>
                          <a:effectLst/>
                          <a:latin typeface="Arial"/>
                          <a:ea typeface="微軟正黑體" panose="020B0604030504040204" pitchFamily="34" charset="-120"/>
                          <a:cs typeface="Arial"/>
                        </a:rPr>
                        <a:t> </a:t>
                      </a:r>
                      <a:endParaRPr lang="zh-CN" altLang="en-US" sz="1800" b="1" i="0" u="none" strike="noStrike" kern="1200" baseline="0">
                        <a:solidFill>
                          <a:srgbClr val="001C58"/>
                        </a:solidFill>
                        <a:effectLst/>
                        <a:latin typeface="Arial"/>
                        <a:ea typeface="微軟正黑體" pitchFamily="34" charset="-120"/>
                        <a:cs typeface="Arial"/>
                      </a:endParaRPr>
                    </a:p>
                  </a:txBody>
                  <a:tcPr marL="91455" marR="91455" marT="45728" marB="45728" anchor="ctr" horzOverflow="overflow"/>
                </a:tc>
                <a:extLst>
                  <a:ext uri="{0D108BD9-81ED-4DB2-BD59-A6C34878D82A}">
                    <a16:rowId xmlns:a16="http://schemas.microsoft.com/office/drawing/2014/main" val="10000"/>
                  </a:ext>
                </a:extLst>
              </a:tr>
              <a:tr h="272841">
                <a:tc>
                  <a:txBody>
                    <a:bodyPr/>
                    <a:lstStyle/>
                    <a:p>
                      <a:r>
                        <a:rPr lang="en-US" altLang="zh-HK" sz="1300" u="none" strike="noStrike" kern="1200" baseline="0" dirty="0">
                          <a:solidFill>
                            <a:srgbClr val="001C58"/>
                          </a:solidFill>
                          <a:effectLst/>
                          <a:latin typeface="Arial"/>
                          <a:ea typeface="微軟正黑體"/>
                          <a:cs typeface="Arial"/>
                        </a:rPr>
                        <a:t>Accident &amp; Emergency </a:t>
                      </a: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$180 per attendance </a:t>
                      </a: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300" u="none" strike="noStrike" cap="none" normalizeH="0" baseline="0" dirty="0">
                          <a:ln>
                            <a:noFill/>
                          </a:ln>
                          <a:solidFill>
                            <a:srgbClr val="001C58"/>
                          </a:solidFill>
                          <a:effectLst/>
                          <a:latin typeface="Arial"/>
                          <a:ea typeface="微軟正黑體"/>
                          <a:cs typeface="Arial"/>
                        </a:rPr>
                        <a:t>$1,230+</a:t>
                      </a:r>
                      <a:endParaRPr kumimoji="0" lang="en-US" altLang="zh-CN" sz="1300" u="none" strike="noStrike" cap="none" normalizeH="0" baseline="0" dirty="0">
                        <a:ln>
                          <a:noFill/>
                        </a:ln>
                        <a:solidFill>
                          <a:srgbClr val="001C58"/>
                        </a:solidFill>
                        <a:effectLst/>
                        <a:latin typeface="Arial"/>
                        <a:ea typeface="微軟正黑體"/>
                        <a:cs typeface="Arial"/>
                      </a:endParaRPr>
                    </a:p>
                  </a:txBody>
                  <a:tcPr marL="91455" marR="91455" marT="45728" marB="45728" horzOverflow="overflow"/>
                </a:tc>
                <a:extLst>
                  <a:ext uri="{0D108BD9-81ED-4DB2-BD59-A6C34878D82A}">
                    <a16:rowId xmlns:a16="http://schemas.microsoft.com/office/drawing/2014/main" val="10001"/>
                  </a:ext>
                </a:extLst>
              </a:tr>
              <a:tr h="461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300" u="none" strike="noStrike" kern="1200" baseline="0" dirty="0">
                          <a:solidFill>
                            <a:srgbClr val="001C58"/>
                          </a:solidFill>
                          <a:effectLst/>
                          <a:latin typeface="Arial"/>
                          <a:ea typeface="微軟正黑體"/>
                          <a:cs typeface="Arial"/>
                        </a:rPr>
                        <a:t>In-patient</a:t>
                      </a: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$120 per day + $75 admission fee</a:t>
                      </a: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a:ln>
                            <a:noFill/>
                          </a:ln>
                          <a:solidFill>
                            <a:srgbClr val="001C58"/>
                          </a:solidFill>
                          <a:effectLst/>
                          <a:latin typeface="Arial"/>
                          <a:ea typeface="微軟正黑體"/>
                          <a:cs typeface="Arial"/>
                        </a:rPr>
                        <a:t>On an individual (service) basis $5,100-6,650 per day or more</a:t>
                      </a:r>
                      <a:endParaRPr kumimoji="0" lang="zh-CN" altLang="en-US" sz="1300" b="0" i="0" u="none" strike="noStrike" cap="none" normalizeH="0" baseline="0">
                        <a:ln>
                          <a:noFill/>
                        </a:ln>
                        <a:solidFill>
                          <a:srgbClr val="001C58"/>
                        </a:solidFill>
                        <a:effectLst/>
                        <a:latin typeface="Arial"/>
                        <a:ea typeface="微軟正黑體"/>
                        <a:cs typeface="Arial"/>
                      </a:endParaRPr>
                    </a:p>
                  </a:txBody>
                  <a:tcPr marL="91455" marR="91455" marT="45728" marB="45728" horzOverflow="overflow"/>
                </a:tc>
                <a:extLst>
                  <a:ext uri="{0D108BD9-81ED-4DB2-BD59-A6C34878D82A}">
                    <a16:rowId xmlns:a16="http://schemas.microsoft.com/office/drawing/2014/main" val="10002"/>
                  </a:ext>
                </a:extLst>
              </a:tr>
              <a:tr h="27284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HK" sz="1300" u="none" strike="noStrike" kern="1200" baseline="0" dirty="0">
                          <a:solidFill>
                            <a:srgbClr val="001C58"/>
                          </a:solidFill>
                          <a:effectLst/>
                          <a:latin typeface="Arial"/>
                          <a:ea typeface="微軟正黑體"/>
                          <a:cs typeface="Arial"/>
                        </a:rPr>
                        <a:t>General out-patient 	</a:t>
                      </a:r>
                      <a:endParaRPr lang="en-US" altLang="zh-HK" sz="1300" b="0" i="0" u="none" strike="noStrike" kern="1200" baseline="0">
                        <a:solidFill>
                          <a:srgbClr val="001C58"/>
                        </a:solidFill>
                        <a:effectLst/>
                        <a:latin typeface="Arial"/>
                        <a:ea typeface="微軟正黑體"/>
                        <a:cs typeface="Arial"/>
                      </a:endParaRPr>
                    </a:p>
                  </a:txBody>
                  <a:tcPr marL="91455" marR="91455" marT="45728" marB="45728"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300" u="none" strike="noStrike" kern="1200" baseline="0" dirty="0">
                          <a:solidFill>
                            <a:srgbClr val="001C58"/>
                          </a:solidFill>
                          <a:effectLst/>
                          <a:latin typeface="Arial"/>
                          <a:ea typeface="微軟正黑體"/>
                          <a:cs typeface="Arial"/>
                        </a:rPr>
                        <a:t>$50 per attendance</a:t>
                      </a: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$445+</a:t>
                      </a:r>
                      <a:endParaRPr kumimoji="0" lang="zh-HK" altLang="en-US" sz="1300" b="0" i="0" u="none" strike="noStrike" cap="none" normalizeH="0" baseline="0">
                        <a:ln>
                          <a:noFill/>
                        </a:ln>
                        <a:solidFill>
                          <a:srgbClr val="001C58"/>
                        </a:solidFill>
                        <a:effectLst/>
                        <a:latin typeface="Arial"/>
                        <a:ea typeface="微軟正黑體"/>
                        <a:cs typeface="Arial"/>
                      </a:endParaRPr>
                    </a:p>
                  </a:txBody>
                  <a:tcPr marL="91455" marR="91455" marT="45728" marB="45728" horzOverflow="overflow"/>
                </a:tc>
                <a:extLst>
                  <a:ext uri="{0D108BD9-81ED-4DB2-BD59-A6C34878D82A}">
                    <a16:rowId xmlns:a16="http://schemas.microsoft.com/office/drawing/2014/main" val="10003"/>
                  </a:ext>
                </a:extLst>
              </a:tr>
              <a:tr h="461731">
                <a:tc>
                  <a:txBody>
                    <a:bodyPr/>
                    <a:lstStyle/>
                    <a:p>
                      <a:r>
                        <a:rPr lang="en-US" altLang="zh-HK" sz="1300" u="none" strike="noStrike" kern="1200" baseline="0" dirty="0">
                          <a:solidFill>
                            <a:srgbClr val="001C58"/>
                          </a:solidFill>
                          <a:effectLst/>
                          <a:latin typeface="Arial"/>
                          <a:ea typeface="微軟正黑體"/>
                          <a:cs typeface="Arial"/>
                        </a:rPr>
                        <a:t>Specialist out-patient care</a:t>
                      </a:r>
                      <a:endParaRPr lang="en-US" altLang="zh-HK" sz="1300" b="0" i="0" u="none" strike="noStrike" kern="1200" baseline="0">
                        <a:solidFill>
                          <a:srgbClr val="001C58"/>
                        </a:solidFill>
                        <a:effectLst/>
                        <a:latin typeface="Arial"/>
                        <a:ea typeface="微軟正黑體"/>
                        <a:cs typeface="Arial"/>
                      </a:endParaRP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$135 for first visit, $80 per visit thereafter, $15 per drug item</a:t>
                      </a: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300" u="none" strike="noStrike" cap="none" normalizeH="0" baseline="0" dirty="0">
                          <a:ln>
                            <a:noFill/>
                          </a:ln>
                          <a:solidFill>
                            <a:srgbClr val="001C58"/>
                          </a:solidFill>
                          <a:effectLst/>
                          <a:latin typeface="Arial"/>
                          <a:ea typeface="微軟正黑體"/>
                          <a:cs typeface="Arial"/>
                        </a:rPr>
                        <a:t>$1,190</a:t>
                      </a:r>
                      <a:r>
                        <a:rPr kumimoji="0" lang="en-US" altLang="zh-CN" sz="1300" u="none" strike="noStrike" cap="none" normalizeH="0" baseline="0" dirty="0">
                          <a:ln>
                            <a:noFill/>
                          </a:ln>
                          <a:solidFill>
                            <a:srgbClr val="001C58"/>
                          </a:solidFill>
                          <a:effectLst/>
                          <a:latin typeface="Arial"/>
                          <a:ea typeface="微軟正黑體"/>
                          <a:cs typeface="Arial"/>
                        </a:rPr>
                        <a:t> - $2,210</a:t>
                      </a:r>
                    </a:p>
                  </a:txBody>
                  <a:tcPr marL="91455" marR="91455" marT="45728" marB="45728" horzOverflow="overflow"/>
                </a:tc>
                <a:extLst>
                  <a:ext uri="{0D108BD9-81ED-4DB2-BD59-A6C34878D82A}">
                    <a16:rowId xmlns:a16="http://schemas.microsoft.com/office/drawing/2014/main" val="10004"/>
                  </a:ext>
                </a:extLst>
              </a:tr>
              <a:tr h="272841">
                <a:tc>
                  <a:txBody>
                    <a:bodyPr/>
                    <a:lstStyle/>
                    <a:p>
                      <a:r>
                        <a:rPr lang="en-US" altLang="zh-HK" sz="1300" u="none" strike="noStrike" kern="1200" baseline="0" dirty="0">
                          <a:solidFill>
                            <a:srgbClr val="001C58"/>
                          </a:solidFill>
                          <a:effectLst/>
                          <a:latin typeface="Arial"/>
                          <a:ea typeface="微軟正黑體"/>
                          <a:cs typeface="Arial"/>
                        </a:rPr>
                        <a:t>Dressing or injection</a:t>
                      </a: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$19 per attendance</a:t>
                      </a:r>
                    </a:p>
                  </a:txBody>
                  <a:tcPr marL="91455" marR="91455" marT="45728" marB="45728" horzOverflow="overflow"/>
                </a:tc>
                <a:tc>
                  <a:txBody>
                    <a:bodyPr/>
                    <a:lstStyle/>
                    <a:p>
                      <a:r>
                        <a:rPr lang="en-US" altLang="zh-HK" sz="1300" u="none" strike="noStrike" kern="1200" baseline="0" dirty="0">
                          <a:solidFill>
                            <a:srgbClr val="001C58"/>
                          </a:solidFill>
                          <a:effectLst/>
                          <a:latin typeface="Arial"/>
                          <a:ea typeface="微軟正黑體"/>
                          <a:cs typeface="Arial"/>
                        </a:rPr>
                        <a:t>$100 - $360</a:t>
                      </a:r>
                    </a:p>
                  </a:txBody>
                  <a:tcPr marL="91455" marR="91455" marT="45728" marB="45728" horzOverflow="overflow"/>
                </a:tc>
                <a:extLst>
                  <a:ext uri="{0D108BD9-81ED-4DB2-BD59-A6C34878D82A}">
                    <a16:rowId xmlns:a16="http://schemas.microsoft.com/office/drawing/2014/main" val="10005"/>
                  </a:ext>
                </a:extLst>
              </a:tr>
              <a:tr h="461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300" u="none" strike="noStrike" kern="1200" baseline="0" dirty="0">
                          <a:solidFill>
                            <a:srgbClr val="001C58"/>
                          </a:solidFill>
                          <a:effectLst/>
                          <a:latin typeface="Arial"/>
                          <a:ea typeface="微軟正黑體"/>
                          <a:cs typeface="Arial"/>
                        </a:rPr>
                        <a:t>24-hour emergency and out-patient</a:t>
                      </a:r>
                      <a:endParaRPr kumimoji="0" lang="zh-HK" altLang="en-US" sz="1300" b="0" i="0" u="none" strike="noStrike" cap="none" normalizeH="0" baseline="0">
                        <a:ln>
                          <a:noFill/>
                        </a:ln>
                        <a:solidFill>
                          <a:srgbClr val="001C58"/>
                        </a:solidFill>
                        <a:effectLst/>
                        <a:latin typeface="Arial"/>
                        <a:ea typeface="微軟正黑體"/>
                        <a:cs typeface="Arial"/>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a:ln>
                            <a:noFill/>
                          </a:ln>
                          <a:solidFill>
                            <a:srgbClr val="001C58"/>
                          </a:solidFill>
                          <a:effectLst/>
                          <a:latin typeface="Arial"/>
                          <a:ea typeface="微軟正黑體"/>
                          <a:cs typeface="Arial"/>
                        </a:rPr>
                        <a:t>Provided by most of the public hospitals</a:t>
                      </a: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a:ln>
                            <a:noFill/>
                          </a:ln>
                          <a:solidFill>
                            <a:srgbClr val="001C58"/>
                          </a:solidFill>
                          <a:effectLst/>
                          <a:latin typeface="Arial"/>
                          <a:ea typeface="微軟正黑體"/>
                          <a:cs typeface="Arial"/>
                        </a:rPr>
                        <a:t>Provided by some private hospitals</a:t>
                      </a:r>
                    </a:p>
                  </a:txBody>
                  <a:tcPr marL="91455" marR="91455" marT="45728" marB="45728" horzOverflow="overflow"/>
                </a:tc>
                <a:extLst>
                  <a:ext uri="{0D108BD9-81ED-4DB2-BD59-A6C34878D82A}">
                    <a16:rowId xmlns:a16="http://schemas.microsoft.com/office/drawing/2014/main" val="10006"/>
                  </a:ext>
                </a:extLst>
              </a:tr>
            </a:tbl>
          </a:graphicData>
        </a:graphic>
      </p:graphicFrame>
      <p:sp>
        <p:nvSpPr>
          <p:cNvPr id="2" name="Rectangle 1"/>
          <p:cNvSpPr/>
          <p:nvPr/>
        </p:nvSpPr>
        <p:spPr>
          <a:xfrm>
            <a:off x="239050" y="4739210"/>
            <a:ext cx="2624315" cy="1169551"/>
          </a:xfrm>
          <a:prstGeom prst="rect">
            <a:avLst/>
          </a:prstGeom>
        </p:spPr>
        <p:txBody>
          <a:bodyPr wrap="square">
            <a:spAutoFit/>
          </a:bodyPr>
          <a:lstStyle/>
          <a:p>
            <a: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t>* Low price listed is the cost of </a:t>
            </a:r>
            <a:b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t>  public healthcare for non-</a:t>
            </a:r>
            <a:b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t>  eligible persons. </a:t>
            </a:r>
          </a:p>
          <a:p>
            <a:b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en-GB" altLang="zh-CN"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TW" altLang="en-US" sz="1400" i="1" dirty="0">
                <a:solidFill>
                  <a:srgbClr val="001C58"/>
                </a:solidFill>
                <a:latin typeface="Arial" panose="020B0604020202020204" pitchFamily="34" charset="0"/>
                <a:ea typeface="微軟正黑體" panose="020B0604030504040204" pitchFamily="34" charset="-120"/>
                <a:cs typeface="Arial" panose="020B0604020202020204" pitchFamily="34" charset="0"/>
              </a:rPr>
              <a:t>供非符合资格人士之公众收费。</a:t>
            </a:r>
            <a:endParaRPr lang="en-GB" sz="1400" i="1" dirty="0">
              <a:solidFill>
                <a:srgbClr val="001C58"/>
              </a:solidFill>
              <a:latin typeface="Arial" panose="020B0604020202020204" pitchFamily="34" charset="0"/>
              <a:cs typeface="Arial" panose="020B0604020202020204" pitchFamily="34"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val="935877951"/>
              </p:ext>
            </p:extLst>
          </p:nvPr>
        </p:nvGraphicFramePr>
        <p:xfrm>
          <a:off x="3004354" y="3680432"/>
          <a:ext cx="7776863" cy="2548362"/>
        </p:xfrm>
        <a:graphic>
          <a:graphicData uri="http://schemas.openxmlformats.org/drawingml/2006/table">
            <a:tbl>
              <a:tblPr firstRow="1" bandRow="1">
                <a:tableStyleId>{D27102A9-8310-4765-A935-A1911B00CA55}</a:tableStyleId>
              </a:tblPr>
              <a:tblGrid>
                <a:gridCol w="2240160">
                  <a:extLst>
                    <a:ext uri="{9D8B030D-6E8A-4147-A177-3AD203B41FA5}">
                      <a16:colId xmlns:a16="http://schemas.microsoft.com/office/drawing/2014/main" val="20000"/>
                    </a:ext>
                  </a:extLst>
                </a:gridCol>
                <a:gridCol w="2681654">
                  <a:extLst>
                    <a:ext uri="{9D8B030D-6E8A-4147-A177-3AD203B41FA5}">
                      <a16:colId xmlns:a16="http://schemas.microsoft.com/office/drawing/2014/main" val="20001"/>
                    </a:ext>
                  </a:extLst>
                </a:gridCol>
                <a:gridCol w="2855049">
                  <a:extLst>
                    <a:ext uri="{9D8B030D-6E8A-4147-A177-3AD203B41FA5}">
                      <a16:colId xmlns:a16="http://schemas.microsoft.com/office/drawing/2014/main" val="20002"/>
                    </a:ext>
                  </a:extLst>
                </a:gridCol>
              </a:tblGrid>
              <a:tr h="3327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服务</a:t>
                      </a:r>
                      <a:endParaRPr lang="en-US" altLang="zh-HK" sz="1800" b="1"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HK" altLang="en-US"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公立</a:t>
                      </a:r>
                      <a:endParaRPr kumimoji="0" lang="zh-HK" altLang="en-US" sz="1800" b="1"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HK" altLang="en-US"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公立</a:t>
                      </a:r>
                      <a:r>
                        <a:rPr lang="en-GB" altLang="zh-CN"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a:t>
                      </a:r>
                      <a:r>
                        <a:rPr lang="zh-CN" altLang="en-US"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私立 </a:t>
                      </a:r>
                      <a:endParaRPr lang="zh-CN" altLang="en-US" sz="1800" b="1"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anchor="ctr" horzOverflow="overflow"/>
                </a:tc>
                <a:extLst>
                  <a:ext uri="{0D108BD9-81ED-4DB2-BD59-A6C34878D82A}">
                    <a16:rowId xmlns:a16="http://schemas.microsoft.com/office/drawing/2014/main" val="10000"/>
                  </a:ext>
                </a:extLst>
              </a:tr>
              <a:tr h="270963">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急症室</a:t>
                      </a:r>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每次</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180</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$1,230+</a:t>
                      </a:r>
                      <a:endParaRPr kumimoji="0" lang="en-US" altLang="zh-CN"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1"/>
                  </a:ext>
                </a:extLst>
              </a:tr>
              <a:tr h="254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住院服务</a:t>
                      </a:r>
                      <a:endParaRPr kumimoji="0" lang="zh-HK"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endParaRPr>
                    </a:p>
                  </a:txBody>
                  <a:tcPr marL="91455" marR="91455" marT="45728" marB="45728" horzOverflow="overflow"/>
                </a:tc>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每天</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120</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元、入院费</a:t>
                      </a:r>
                      <a:r>
                        <a:rPr lang="en-GB"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7</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5</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逐</a:t>
                      </a:r>
                      <a:r>
                        <a:rPr kumimoji="0" lang="zh-CN"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项收费</a:t>
                      </a:r>
                      <a:r>
                        <a:rPr kumimoji="0" lang="zh-TW"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a:t>
                      </a:r>
                      <a:r>
                        <a:rPr kumimoji="0" lang="zh-CN"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每天</a:t>
                      </a:r>
                      <a:r>
                        <a:rPr kumimoji="0" lang="en-US" altLang="zh-TW"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CN"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5,100 - </a:t>
                      </a:r>
                      <a:r>
                        <a:rPr kumimoji="0" lang="en-US" altLang="zh-TW"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CN"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6,650</a:t>
                      </a:r>
                      <a:r>
                        <a:rPr kumimoji="0" lang="zh-CN"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元或更多</a:t>
                      </a:r>
                      <a:endParaRPr kumimoji="0" lang="zh-CN"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2"/>
                  </a:ext>
                </a:extLst>
              </a:tr>
              <a:tr h="3175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普通科门诊 </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每次</a:t>
                      </a:r>
                      <a:r>
                        <a:rPr kumimoji="0" lang="en-US" altLang="zh-CN"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CN"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a:t>
                      </a:r>
                      <a:endParaRPr kumimoji="0" lang="zh-HK"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$445+</a:t>
                      </a:r>
                      <a:endParaRPr kumimoji="0" lang="zh-HK"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3"/>
                  </a:ext>
                </a:extLst>
              </a:tr>
              <a:tr h="508643">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专科门诊 </a:t>
                      </a:r>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首次诊症</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135</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元、之后每次诊症</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80</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元、每种药物收费</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15</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HK"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$1,190</a:t>
                      </a:r>
                      <a:r>
                        <a:rPr kumimoji="0" lang="en-US" altLang="zh-CN"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 $2,210</a:t>
                      </a:r>
                    </a:p>
                  </a:txBody>
                  <a:tcPr marL="91455" marR="91455" marT="45728" marB="45728" horzOverflow="overflow"/>
                </a:tc>
                <a:extLst>
                  <a:ext uri="{0D108BD9-81ED-4DB2-BD59-A6C34878D82A}">
                    <a16:rowId xmlns:a16="http://schemas.microsoft.com/office/drawing/2014/main" val="10004"/>
                  </a:ext>
                </a:extLst>
              </a:tr>
              <a:tr h="278499">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专科敷药及注射</a:t>
                      </a:r>
                      <a:endParaRPr lang="zh-CN" altLang="en-US"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每次</a:t>
                      </a:r>
                      <a:r>
                        <a:rPr lang="en-US" altLang="zh-CN"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19</a:t>
                      </a:r>
                      <a:r>
                        <a:rPr lang="zh-CN" altLang="en-US"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元</a:t>
                      </a:r>
                      <a:endParaRPr lang="zh-CN" altLang="en-US" sz="13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r>
                        <a:rPr lang="en-US" altLang="zh-HK" sz="13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$100 - $360 </a:t>
                      </a:r>
                    </a:p>
                  </a:txBody>
                  <a:tcPr marL="91455" marR="91455" marT="45728" marB="45728" horzOverflow="overflow"/>
                </a:tc>
                <a:extLst>
                  <a:ext uri="{0D108BD9-81ED-4DB2-BD59-A6C34878D82A}">
                    <a16:rowId xmlns:a16="http://schemas.microsoft.com/office/drawing/2014/main" val="10005"/>
                  </a:ext>
                </a:extLst>
              </a:tr>
              <a:tr h="261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CN" altLang="zh-HK"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小时急症服务</a:t>
                      </a:r>
                      <a:endParaRPr kumimoji="0" lang="zh-HK"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大部分公立医院提供</a:t>
                      </a:r>
                      <a:endParaRPr kumimoji="0" lang="zh-CN"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只有部分私家医院会提供</a:t>
                      </a:r>
                      <a:endParaRPr kumimoji="0" lang="zh-CN" altLang="en-US" sz="13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6"/>
                  </a:ext>
                </a:extLst>
              </a:tr>
            </a:tbl>
          </a:graphicData>
        </a:graphic>
      </p:graphicFrame>
      <p:sp>
        <p:nvSpPr>
          <p:cNvPr id="11" name="標題 1"/>
          <p:cNvSpPr>
            <a:spLocks noGrp="1"/>
          </p:cNvSpPr>
          <p:nvPr>
            <p:ph type="title"/>
          </p:nvPr>
        </p:nvSpPr>
        <p:spPr>
          <a:xfrm>
            <a:off x="240714" y="233680"/>
            <a:ext cx="5532676" cy="1325563"/>
          </a:xfrm>
        </p:spPr>
        <p:txBody>
          <a:bodyPr/>
          <a:lstStyle/>
          <a:p>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spTree>
    <p:extLst>
      <p:ext uri="{BB962C8B-B14F-4D97-AF65-F5344CB8AC3E}">
        <p14:creationId xmlns:p14="http://schemas.microsoft.com/office/powerpoint/2010/main" val="33221269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17</a:t>
            </a:fld>
            <a:endParaRPr lang="en-GB" dirty="0">
              <a:solidFill>
                <a:srgbClr val="001C58"/>
              </a:solidFill>
            </a:endParaRPr>
          </a:p>
        </p:txBody>
      </p:sp>
      <p:graphicFrame>
        <p:nvGraphicFramePr>
          <p:cNvPr id="10" name="Content Placeholder 8"/>
          <p:cNvGraphicFramePr>
            <a:graphicFrameLocks/>
          </p:cNvGraphicFramePr>
          <p:nvPr/>
        </p:nvGraphicFramePr>
        <p:xfrm>
          <a:off x="1876216" y="1119646"/>
          <a:ext cx="7760346" cy="2598026"/>
        </p:xfrm>
        <a:graphic>
          <a:graphicData uri="http://schemas.openxmlformats.org/drawingml/2006/table">
            <a:tbl>
              <a:tblPr firstRow="1" bandRow="1">
                <a:tableStyleId>{D27102A9-8310-4765-A935-A1911B00CA55}</a:tableStyleId>
              </a:tblPr>
              <a:tblGrid>
                <a:gridCol w="2846504">
                  <a:extLst>
                    <a:ext uri="{9D8B030D-6E8A-4147-A177-3AD203B41FA5}">
                      <a16:colId xmlns:a16="http://schemas.microsoft.com/office/drawing/2014/main" val="20000"/>
                    </a:ext>
                  </a:extLst>
                </a:gridCol>
                <a:gridCol w="4913842">
                  <a:extLst>
                    <a:ext uri="{9D8B030D-6E8A-4147-A177-3AD203B41FA5}">
                      <a16:colId xmlns:a16="http://schemas.microsoft.com/office/drawing/2014/main" val="20001"/>
                    </a:ext>
                  </a:extLst>
                </a:gridCol>
              </a:tblGrid>
              <a:tr h="504056">
                <a:tc gridSpan="2">
                  <a:txBody>
                    <a:bodyPr/>
                    <a:lstStyle/>
                    <a:p>
                      <a:pPr algn="ctr"/>
                      <a:r>
                        <a:rPr lang="en-US" altLang="zh-CN" sz="240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Who can help?</a:t>
                      </a:r>
                      <a:endParaRPr lang="en-GB" sz="240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tc>
                <a:tc hMerge="1">
                  <a:txBody>
                    <a:bodyPr/>
                    <a:lstStyle/>
                    <a:p>
                      <a:endParaRPr lang="en-GB" dirty="0">
                        <a:latin typeface="Franklin Gothic Medium" pitchFamily="34" charset="0"/>
                      </a:endParaRPr>
                    </a:p>
                  </a:txBody>
                  <a:tcPr>
                    <a:solidFill>
                      <a:schemeClr val="tx1"/>
                    </a:solidFill>
                  </a:tcPr>
                </a:tc>
                <a:extLst>
                  <a:ext uri="{0D108BD9-81ED-4DB2-BD59-A6C34878D82A}">
                    <a16:rowId xmlns:a16="http://schemas.microsoft.com/office/drawing/2014/main" val="10000"/>
                  </a:ext>
                </a:extLst>
              </a:tr>
              <a:tr h="3840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During Class</a:t>
                      </a:r>
                      <a:endParaRPr lang="en-US" altLang="zh-HK" sz="18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Seek help from teachers 	</a:t>
                      </a:r>
                      <a:endParaRPr lang="en-US" altLang="zh-HK" sz="18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1"/>
                  </a:ext>
                </a:extLst>
              </a:tr>
              <a:tr h="6720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In Institution</a:t>
                      </a:r>
                      <a:endParaRPr lang="en-US" altLang="zh-HK" sz="18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Contact Campus Secretariat or Registry / Student Development Office </a:t>
                      </a:r>
                    </a:p>
                  </a:txBody>
                  <a:tcPr marL="91455" marR="91455" marT="45728" marB="45728" horzOverflow="overflow"/>
                </a:tc>
                <a:extLst>
                  <a:ext uri="{0D108BD9-81ED-4DB2-BD59-A6C34878D82A}">
                    <a16:rowId xmlns:a16="http://schemas.microsoft.com/office/drawing/2014/main" val="10002"/>
                  </a:ext>
                </a:extLst>
              </a:tr>
              <a:tr h="33603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In VTC Dormitory</a:t>
                      </a:r>
                      <a:endParaRPr lang="en-US" altLang="zh-HK" sz="18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Contact Hall Manager / </a:t>
                      </a:r>
                      <a:r>
                        <a:rPr kumimoji="0" lang="en-US" altLang="zh-HK"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Dormitory</a:t>
                      </a:r>
                      <a:r>
                        <a:rPr lang="en-GB" altLang="zh-HK" sz="1800" u="none" strike="noStrike" kern="1200" baseline="0" dirty="0">
                          <a:solidFill>
                            <a:srgbClr val="001C58"/>
                          </a:solidFill>
                          <a:effectLst/>
                          <a:latin typeface="Arial" panose="020B0604020202020204" pitchFamily="34" charset="0"/>
                          <a:ea typeface="微軟正黑體" panose="020B0604030504040204" pitchFamily="34" charset="-120"/>
                          <a:cs typeface="Arial" panose="020B0604020202020204" pitchFamily="34" charset="0"/>
                        </a:rPr>
                        <a:t> Staff </a:t>
                      </a:r>
                    </a:p>
                  </a:txBody>
                  <a:tcPr marL="91455" marR="91455" marT="45728" marB="45728" horzOverflow="overflow"/>
                </a:tc>
                <a:extLst>
                  <a:ext uri="{0D108BD9-81ED-4DB2-BD59-A6C34878D82A}">
                    <a16:rowId xmlns:a16="http://schemas.microsoft.com/office/drawing/2014/main" val="10003"/>
                  </a:ext>
                </a:extLst>
              </a:tr>
              <a:tr h="6720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u="none" strike="noStrike" cap="none" normalizeH="0" baseline="0" dirty="0">
                          <a:ln>
                            <a:noFill/>
                          </a:ln>
                          <a:solidFill>
                            <a:srgbClr val="001C58"/>
                          </a:solidFill>
                          <a:effectLst/>
                          <a:latin typeface="Arial" panose="020B0604020202020204" pitchFamily="34" charset="0"/>
                          <a:ea typeface="微軟正黑體" panose="020B0604030504040204" pitchFamily="34" charset="-120"/>
                          <a:cs typeface="Arial" panose="020B0604020202020204" pitchFamily="34" charset="0"/>
                        </a:rPr>
                        <a:t>Elsewhere in Hong Kong</a:t>
                      </a: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800" u="none" strike="noStrike" kern="1200" baseline="0" dirty="0">
                          <a:solidFill>
                            <a:srgbClr val="001C58"/>
                          </a:solidFill>
                          <a:effectLst/>
                          <a:latin typeface="Arial" panose="020B0604020202020204" pitchFamily="34" charset="0"/>
                          <a:ea typeface="微軟正黑體"/>
                          <a:cs typeface="Arial" panose="020B0604020202020204" pitchFamily="34" charset="0"/>
                        </a:rPr>
                        <a:t>Call emergency hotline</a:t>
                      </a:r>
                    </a:p>
                  </a:txBody>
                  <a:tcPr marL="91455" marR="91455" marT="45728" marB="45728" horzOverflow="overflow"/>
                </a:tc>
                <a:extLst>
                  <a:ext uri="{0D108BD9-81ED-4DB2-BD59-A6C34878D82A}">
                    <a16:rowId xmlns:a16="http://schemas.microsoft.com/office/drawing/2014/main" val="10004"/>
                  </a:ext>
                </a:extLst>
              </a:tr>
            </a:tbl>
          </a:graphicData>
        </a:graphic>
      </p:graphicFrame>
      <p:graphicFrame>
        <p:nvGraphicFramePr>
          <p:cNvPr id="8" name="Content Placeholder 8"/>
          <p:cNvGraphicFramePr>
            <a:graphicFrameLocks/>
          </p:cNvGraphicFramePr>
          <p:nvPr/>
        </p:nvGraphicFramePr>
        <p:xfrm>
          <a:off x="1876216" y="3900281"/>
          <a:ext cx="7760346" cy="2273459"/>
        </p:xfrm>
        <a:graphic>
          <a:graphicData uri="http://schemas.openxmlformats.org/drawingml/2006/table">
            <a:tbl>
              <a:tblPr firstRow="1" bandRow="1">
                <a:tableStyleId>{D27102A9-8310-4765-A935-A1911B00CA55}</a:tableStyleId>
              </a:tblPr>
              <a:tblGrid>
                <a:gridCol w="2867121">
                  <a:extLst>
                    <a:ext uri="{9D8B030D-6E8A-4147-A177-3AD203B41FA5}">
                      <a16:colId xmlns:a16="http://schemas.microsoft.com/office/drawing/2014/main" val="20000"/>
                    </a:ext>
                  </a:extLst>
                </a:gridCol>
                <a:gridCol w="4893225">
                  <a:extLst>
                    <a:ext uri="{9D8B030D-6E8A-4147-A177-3AD203B41FA5}">
                      <a16:colId xmlns:a16="http://schemas.microsoft.com/office/drawing/2014/main" val="20001"/>
                    </a:ext>
                  </a:extLst>
                </a:gridCol>
              </a:tblGrid>
              <a:tr h="504056">
                <a:tc gridSpan="2">
                  <a:txBody>
                    <a:bodyPr/>
                    <a:lstStyle/>
                    <a:p>
                      <a:pPr algn="ctr"/>
                      <a:r>
                        <a:rPr lang="zh-CN" altLang="en-US" sz="2400" dirty="0">
                          <a:solidFill>
                            <a:srgbClr val="001C58"/>
                          </a:solidFill>
                          <a:effectLst/>
                          <a:latin typeface="微軟正黑體" panose="020B0604030504040204" pitchFamily="34" charset="-120"/>
                          <a:ea typeface="微軟正黑體" panose="020B0604030504040204" pitchFamily="34" charset="-120"/>
                        </a:rPr>
                        <a:t>谁能帮助你？</a:t>
                      </a:r>
                      <a:endParaRPr lang="en-GB" sz="2400" dirty="0">
                        <a:solidFill>
                          <a:srgbClr val="001C58"/>
                        </a:solidFill>
                        <a:effectLst/>
                        <a:latin typeface="微軟正黑體" panose="020B0604030504040204" pitchFamily="34" charset="-120"/>
                        <a:ea typeface="微軟正黑體" panose="020B0604030504040204" pitchFamily="34" charset="-120"/>
                      </a:endParaRPr>
                    </a:p>
                  </a:txBody>
                  <a:tcPr anchor="ctr"/>
                </a:tc>
                <a:tc hMerge="1">
                  <a:txBody>
                    <a:bodyPr/>
                    <a:lstStyle/>
                    <a:p>
                      <a:endParaRPr lang="en-GB" dirty="0">
                        <a:latin typeface="Franklin Gothic Medium" pitchFamily="34" charset="0"/>
                      </a:endParaRPr>
                    </a:p>
                  </a:txBody>
                  <a:tcPr>
                    <a:solidFill>
                      <a:schemeClr val="tx1"/>
                    </a:solidFill>
                  </a:tcPr>
                </a:tc>
                <a:extLst>
                  <a:ext uri="{0D108BD9-81ED-4DB2-BD59-A6C34878D82A}">
                    <a16:rowId xmlns:a16="http://schemas.microsoft.com/office/drawing/2014/main" val="10000"/>
                  </a:ext>
                </a:extLst>
              </a:tr>
              <a:tr h="3600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rPr>
                        <a:t>在上课中 </a:t>
                      </a:r>
                      <a:endParaRPr kumimoji="0" lang="zh-HK"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endParaRPr>
                    </a:p>
                  </a:txBody>
                  <a:tcPr marL="91455" marR="91455" marT="45728" marB="45728"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u="none" strike="noStrike" kern="1200" baseline="0" dirty="0">
                          <a:solidFill>
                            <a:srgbClr val="001C58"/>
                          </a:solidFill>
                          <a:effectLst/>
                          <a:latin typeface="微軟正黑體" panose="020B0604030504040204" pitchFamily="34" charset="-120"/>
                          <a:ea typeface="微軟正黑體" panose="020B0604030504040204" pitchFamily="34" charset="-120"/>
                        </a:rPr>
                        <a:t>寻求在场老师会协助</a:t>
                      </a:r>
                      <a:r>
                        <a:rPr lang="en-US" altLang="zh-HK" sz="1800" u="none" strike="noStrike" kern="1200" baseline="0" dirty="0">
                          <a:solidFill>
                            <a:srgbClr val="001C58"/>
                          </a:solidFill>
                          <a:effectLst/>
                          <a:latin typeface="微軟正黑體" panose="020B0604030504040204" pitchFamily="34" charset="-120"/>
                          <a:ea typeface="微軟正黑體" panose="020B0604030504040204" pitchFamily="34" charset="-120"/>
                        </a:rPr>
                        <a:t>	</a:t>
                      </a:r>
                      <a:endParaRPr lang="en-US" altLang="zh-HK" sz="18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1"/>
                  </a:ext>
                </a:extLst>
              </a:tr>
              <a:tr h="3543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rPr>
                        <a:t>在</a:t>
                      </a:r>
                      <a:r>
                        <a:rPr lang="zh-CN" altLang="en-US" sz="1800" u="none" strike="noStrike" kern="1200" baseline="0" dirty="0">
                          <a:solidFill>
                            <a:srgbClr val="001C58"/>
                          </a:solidFill>
                          <a:effectLst/>
                          <a:latin typeface="微軟正黑體" panose="020B0604030504040204" pitchFamily="34" charset="-120"/>
                          <a:ea typeface="微軟正黑體" panose="020B0604030504040204" pitchFamily="34" charset="-120"/>
                        </a:rPr>
                        <a:t>院</a:t>
                      </a:r>
                      <a:r>
                        <a:rPr kumimoji="0" lang="zh-CN"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rPr>
                        <a:t>校 </a:t>
                      </a:r>
                      <a:endParaRPr kumimoji="0" lang="zh-HK"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u="none" strike="noStrike" kern="1200" baseline="0" dirty="0">
                          <a:solidFill>
                            <a:srgbClr val="001C58"/>
                          </a:solidFill>
                          <a:effectLst/>
                          <a:latin typeface="微軟正黑體" panose="020B0604030504040204" pitchFamily="34" charset="-120"/>
                          <a:ea typeface="微軟正黑體" panose="020B0604030504040204" pitchFamily="34" charset="-120"/>
                        </a:rPr>
                        <a:t>联系学院秘书处或学生发展处 </a:t>
                      </a:r>
                      <a:endParaRPr lang="en-US" altLang="zh-HK" sz="18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2"/>
                  </a:ext>
                </a:extLst>
              </a:tr>
              <a:tr h="34856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rPr>
                        <a:t>在宿舍 </a:t>
                      </a:r>
                      <a:endParaRPr lang="en-US" altLang="zh-HK" sz="18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u="none" strike="noStrike" kern="1200" baseline="0" dirty="0">
                          <a:solidFill>
                            <a:srgbClr val="001C58"/>
                          </a:solidFill>
                          <a:effectLst/>
                          <a:latin typeface="微軟正黑體" panose="020B0604030504040204" pitchFamily="34" charset="-120"/>
                          <a:ea typeface="微軟正黑體" panose="020B0604030504040204" pitchFamily="34" charset="-120"/>
                        </a:rPr>
                        <a:t>联系舍监或宿舍办事处</a:t>
                      </a:r>
                      <a:r>
                        <a:rPr lang="en-US" altLang="zh-CN" sz="1800" u="none" strike="noStrike" kern="1200" baseline="0" dirty="0">
                          <a:solidFill>
                            <a:srgbClr val="001C58"/>
                          </a:solidFill>
                          <a:effectLst/>
                          <a:latin typeface="微軟正黑體" panose="020B0604030504040204" pitchFamily="34" charset="-120"/>
                          <a:ea typeface="微軟正黑體" panose="020B0604030504040204" pitchFamily="34" charset="-120"/>
                        </a:rPr>
                        <a:t> </a:t>
                      </a:r>
                      <a:endParaRPr lang="zh-CN" altLang="en-US" sz="18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3"/>
                  </a:ext>
                </a:extLst>
              </a:tr>
              <a:tr h="6720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u="none" strike="noStrike" cap="none" normalizeH="0" baseline="0" dirty="0">
                          <a:ln>
                            <a:noFill/>
                          </a:ln>
                          <a:solidFill>
                            <a:srgbClr val="001C58"/>
                          </a:solidFill>
                          <a:effectLst/>
                          <a:latin typeface="微軟正黑體" panose="020B0604030504040204" pitchFamily="34" charset="-120"/>
                          <a:ea typeface="微軟正黑體" panose="020B0604030504040204" pitchFamily="34" charset="-120"/>
                        </a:rPr>
                        <a:t>在香港其他地方 </a:t>
                      </a:r>
                      <a:endParaRPr kumimoji="0" lang="zh-HK" altLang="en-US" sz="1800" b="1"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rtl="0" eaLnBrk="1" fontAlgn="auto" latinLnBrk="0" hangingPunct="1">
                        <a:lnSpc>
                          <a:spcPct val="100000"/>
                        </a:lnSpc>
                        <a:spcBef>
                          <a:spcPts val="0"/>
                        </a:spcBef>
                        <a:spcAft>
                          <a:spcPts val="0"/>
                        </a:spcAft>
                        <a:buFontTx/>
                        <a:buNone/>
                      </a:pPr>
                      <a:r>
                        <a:rPr lang="zh-CN" altLang="en-US" sz="1800" u="none" strike="noStrike" kern="1200" baseline="0" dirty="0">
                          <a:solidFill>
                            <a:srgbClr val="001C58"/>
                          </a:solidFill>
                          <a:effectLst/>
                          <a:latin typeface="微軟正黑體"/>
                          <a:ea typeface="微軟正黑體"/>
                          <a:cs typeface="+mn-cs"/>
                        </a:rPr>
                        <a:t>拨打</a:t>
                      </a:r>
                      <a:r>
                        <a:rPr lang="zh-CN" altLang="en-US" sz="1800" u="none" strike="noStrike" kern="1200" baseline="0" noProof="0" dirty="0">
                          <a:solidFill>
                            <a:srgbClr val="001C58"/>
                          </a:solidFill>
                          <a:effectLst/>
                          <a:latin typeface="微軟正黑體"/>
                          <a:ea typeface="微軟正黑體"/>
                          <a:cs typeface="+mn-cs"/>
                        </a:rPr>
                        <a:t>紧急求助热线</a:t>
                      </a:r>
                      <a:r>
                        <a:rPr lang="en-US" altLang="zh-CN" sz="1800" u="none" strike="noStrike" kern="1200" baseline="0" dirty="0">
                          <a:solidFill>
                            <a:srgbClr val="001C58"/>
                          </a:solidFill>
                          <a:effectLst/>
                          <a:latin typeface="微軟正黑體"/>
                          <a:ea typeface="微軟正黑體"/>
                        </a:rPr>
                        <a:t> </a:t>
                      </a:r>
                      <a:endParaRPr lang="en-US" altLang="zh-HK" sz="18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4"/>
                  </a:ext>
                </a:extLst>
              </a:tr>
            </a:tbl>
          </a:graphicData>
        </a:graphic>
      </p:graphicFrame>
      <p:sp>
        <p:nvSpPr>
          <p:cNvPr id="11" name="標題 1"/>
          <p:cNvSpPr>
            <a:spLocks noGrp="1"/>
          </p:cNvSpPr>
          <p:nvPr>
            <p:ph type="title"/>
          </p:nvPr>
        </p:nvSpPr>
        <p:spPr>
          <a:xfrm>
            <a:off x="301416" y="396240"/>
            <a:ext cx="8997236" cy="1325563"/>
          </a:xfrm>
        </p:spPr>
        <p:txBody>
          <a:bodyPr/>
          <a:lstStyle/>
          <a:p>
            <a:pPr>
              <a:lnSpc>
                <a:spcPct val="110000"/>
              </a:lnSpc>
            </a:pPr>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pic>
        <p:nvPicPr>
          <p:cNvPr id="2" name="Picture 1" descr="sick&quot; Icon - Download for free – Iconduck">
            <a:extLst>
              <a:ext uri="{FF2B5EF4-FFF2-40B4-BE49-F238E27FC236}">
                <a16:creationId xmlns:a16="http://schemas.microsoft.com/office/drawing/2014/main" id="{843B1752-2892-70AD-56FF-8E439EC3B28A}"/>
              </a:ext>
            </a:extLst>
          </p:cNvPr>
          <p:cNvPicPr>
            <a:picLocks noChangeAspect="1"/>
          </p:cNvPicPr>
          <p:nvPr/>
        </p:nvPicPr>
        <p:blipFill>
          <a:blip r:embed="rId2"/>
          <a:stretch>
            <a:fillRect/>
          </a:stretch>
        </p:blipFill>
        <p:spPr>
          <a:xfrm>
            <a:off x="10200640" y="1971417"/>
            <a:ext cx="1300479" cy="1238765"/>
          </a:xfrm>
          <a:prstGeom prst="rect">
            <a:avLst/>
          </a:prstGeom>
        </p:spPr>
      </p:pic>
    </p:spTree>
    <p:extLst>
      <p:ext uri="{BB962C8B-B14F-4D97-AF65-F5344CB8AC3E}">
        <p14:creationId xmlns:p14="http://schemas.microsoft.com/office/powerpoint/2010/main" val="21397527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18</a:t>
            </a:fld>
            <a:endParaRPr lang="en-GB" dirty="0">
              <a:solidFill>
                <a:srgbClr val="001C58"/>
              </a:solidFill>
            </a:endParaRPr>
          </a:p>
        </p:txBody>
      </p:sp>
      <p:sp>
        <p:nvSpPr>
          <p:cNvPr id="3" name="內容版面配置區 2"/>
          <p:cNvSpPr>
            <a:spLocks noGrp="1"/>
          </p:cNvSpPr>
          <p:nvPr>
            <p:ph idx="1"/>
          </p:nvPr>
        </p:nvSpPr>
        <p:spPr>
          <a:xfrm>
            <a:off x="830587" y="1224936"/>
            <a:ext cx="8515636" cy="5292205"/>
          </a:xfrm>
        </p:spPr>
        <p:txBody>
          <a:bodyPr wrap="square" lIns="0" tIns="0" rIns="0" bIns="0" anchor="t">
            <a:noAutofit/>
          </a:bodyPr>
          <a:lstStyle/>
          <a:p>
            <a:pPr>
              <a:lnSpc>
                <a:spcPct val="120000"/>
              </a:lnSpc>
              <a:spcBef>
                <a:spcPts val="0"/>
              </a:spcBef>
              <a:buNone/>
            </a:pPr>
            <a:r>
              <a:rPr lang="en-GB" altLang="zh-HK" sz="2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Medical Insurance</a:t>
            </a:r>
            <a:endParaRPr lang="en-GB" altLang="zh-HK" sz="24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endParaRPr lang="en-GB"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gn="just">
              <a:lnSpc>
                <a:spcPct val="120000"/>
              </a:lnSpc>
              <a:spcBef>
                <a:spcPts val="0"/>
              </a:spcBef>
            </a:pPr>
            <a:r>
              <a:rPr lang="en-GB" altLang="zh-HK" sz="1500" dirty="0">
                <a:solidFill>
                  <a:srgbClr val="001C58"/>
                </a:solidFill>
                <a:latin typeface="Arial"/>
                <a:ea typeface="微軟正黑體"/>
                <a:cs typeface="Arial"/>
              </a:rPr>
              <a:t>VTC has purchased </a:t>
            </a:r>
            <a:r>
              <a:rPr lang="en-GB" altLang="zh-HK" sz="1500" b="1" dirty="0">
                <a:solidFill>
                  <a:srgbClr val="C00000"/>
                </a:solidFill>
                <a:latin typeface="Arial"/>
                <a:ea typeface="微軟正黑體"/>
                <a:cs typeface="Arial"/>
              </a:rPr>
              <a:t>basic </a:t>
            </a:r>
            <a:r>
              <a:rPr lang="en-GB" altLang="zh-HK" sz="1500" dirty="0">
                <a:solidFill>
                  <a:srgbClr val="001C58"/>
                </a:solidFill>
                <a:latin typeface="Arial"/>
                <a:ea typeface="微軟正黑體"/>
                <a:cs typeface="Arial"/>
              </a:rPr>
              <a:t>medical insurance for every full-time non-local student (ICI, IVE, HKDI &amp; THEi), including hospitalisation &amp; out-patient services.</a:t>
            </a:r>
            <a:r>
              <a:rPr lang="zh-CN" altLang="en-US" sz="1500" dirty="0">
                <a:solidFill>
                  <a:srgbClr val="001C58"/>
                </a:solidFill>
                <a:latin typeface="Arial"/>
                <a:ea typeface="微軟正黑體"/>
                <a:cs typeface="Arial"/>
              </a:rPr>
              <a:t>  </a:t>
            </a:r>
            <a:r>
              <a:rPr lang="en-HK" altLang="zh-CN" sz="1500" dirty="0">
                <a:solidFill>
                  <a:srgbClr val="002060"/>
                </a:solidFill>
                <a:latin typeface="Arial"/>
                <a:ea typeface="微軟正黑體"/>
                <a:cs typeface="Arial"/>
              </a:rPr>
              <a:t>(</a:t>
            </a:r>
            <a:r>
              <a:rPr lang="en-GB" altLang="zh-HK" sz="1500" dirty="0">
                <a:solidFill>
                  <a:srgbClr val="002060"/>
                </a:solidFill>
                <a:latin typeface="Arial"/>
                <a:ea typeface="微軟正黑體"/>
                <a:cs typeface="Arial"/>
              </a:rPr>
              <a:t>Effective until 27 Aug 2025) </a:t>
            </a:r>
            <a:r>
              <a:rPr lang="en-GB" altLang="zh-HK" sz="1500" dirty="0">
                <a:solidFill>
                  <a:srgbClr val="001C58"/>
                </a:solidFill>
                <a:latin typeface="Arial"/>
                <a:ea typeface="微軟正黑體"/>
                <a:cs typeface="Arial"/>
              </a:rPr>
              <a:t>You are strongly advised to purchase </a:t>
            </a:r>
            <a:r>
              <a:rPr lang="en-GB" altLang="zh-HK" sz="1500" b="1" dirty="0">
                <a:solidFill>
                  <a:srgbClr val="C00000"/>
                </a:solidFill>
                <a:latin typeface="Arial"/>
                <a:ea typeface="微軟正黑體"/>
                <a:cs typeface="Arial"/>
              </a:rPr>
              <a:t>additional </a:t>
            </a:r>
            <a:r>
              <a:rPr lang="en-GB" altLang="zh-HK" sz="1500" dirty="0">
                <a:solidFill>
                  <a:srgbClr val="001C58"/>
                </a:solidFill>
                <a:latin typeface="Arial"/>
                <a:ea typeface="微軟正黑體"/>
                <a:cs typeface="Arial"/>
              </a:rPr>
              <a:t>insurance</a:t>
            </a:r>
            <a:r>
              <a:rPr lang="en-GB" altLang="zh-HK" sz="1500" b="1" dirty="0">
                <a:solidFill>
                  <a:srgbClr val="001C58"/>
                </a:solidFill>
                <a:latin typeface="Arial"/>
                <a:ea typeface="微軟正黑體"/>
                <a:cs typeface="Arial"/>
              </a:rPr>
              <a:t> </a:t>
            </a:r>
            <a:r>
              <a:rPr lang="en-GB" altLang="zh-HK" sz="1500" dirty="0">
                <a:solidFill>
                  <a:srgbClr val="001C58"/>
                </a:solidFill>
                <a:latin typeface="Arial"/>
                <a:ea typeface="微軟正黑體"/>
                <a:cs typeface="Arial"/>
              </a:rPr>
              <a:t>at your own cost.</a:t>
            </a:r>
            <a:endParaRPr lang="en-GB" altLang="zh-HK" sz="1500">
              <a:solidFill>
                <a:srgbClr val="001C58"/>
              </a:solidFill>
              <a:latin typeface="Arial"/>
              <a:ea typeface="微軟正黑體" panose="020B0604030504040204" pitchFamily="34" charset="-120"/>
              <a:cs typeface="Arial"/>
            </a:endParaRPr>
          </a:p>
          <a:p>
            <a:pPr algn="just">
              <a:lnSpc>
                <a:spcPct val="120000"/>
              </a:lnSpc>
              <a:spcBef>
                <a:spcPts val="0"/>
              </a:spcBef>
            </a:pPr>
            <a:r>
              <a:rPr lang="en-GB" altLang="zh-HK" sz="1500" dirty="0">
                <a:solidFill>
                  <a:srgbClr val="001C58"/>
                </a:solidFill>
                <a:latin typeface="Arial"/>
                <a:ea typeface="微軟正黑體"/>
                <a:cs typeface="Arial"/>
              </a:rPr>
              <a:t>Refer to the insurance service provider, BOCG Insurance website </a:t>
            </a:r>
            <a:r>
              <a:rPr lang="zh-TW" altLang="en-US" sz="1500" dirty="0">
                <a:solidFill>
                  <a:srgbClr val="001C58"/>
                </a:solidFill>
                <a:latin typeface="Arial"/>
                <a:ea typeface="微軟正黑體"/>
                <a:cs typeface="Arial"/>
                <a:hlinkClick r:id="rId2">
                  <a:extLst>
                    <a:ext uri="{A12FA001-AC4F-418D-AE19-62706E023703}">
                      <ahyp:hlinkClr xmlns:ahyp="http://schemas.microsoft.com/office/drawing/2018/hyperlinkcolor" val="tx"/>
                    </a:ext>
                  </a:extLst>
                </a:hlinkClick>
              </a:rPr>
              <a:t>中銀集團保險有限公司 </a:t>
            </a:r>
            <a:r>
              <a:rPr lang="en-US" altLang="zh-TW" sz="1500" dirty="0">
                <a:solidFill>
                  <a:srgbClr val="001C58"/>
                </a:solidFill>
                <a:latin typeface="Arial"/>
                <a:ea typeface="微軟正黑體"/>
                <a:cs typeface="Arial"/>
                <a:hlinkClick r:id="rId2">
                  <a:extLst>
                    <a:ext uri="{A12FA001-AC4F-418D-AE19-62706E023703}">
                      <ahyp:hlinkClr xmlns:ahyp="http://schemas.microsoft.com/office/drawing/2018/hyperlinkcolor" val="tx"/>
                    </a:ext>
                  </a:extLst>
                </a:hlinkClick>
              </a:rPr>
              <a:t>(bocgins.com)</a:t>
            </a:r>
            <a:r>
              <a:rPr lang="en-GB" altLang="zh-HK" sz="1500" dirty="0">
                <a:solidFill>
                  <a:srgbClr val="001C58"/>
                </a:solidFill>
                <a:latin typeface="Arial"/>
                <a:ea typeface="微軟正黑體"/>
                <a:cs typeface="Arial"/>
              </a:rPr>
              <a:t> for details. Related information can also be found on the </a:t>
            </a:r>
            <a:r>
              <a:rPr lang="en-GB" altLang="zh-HK" sz="1500" dirty="0">
                <a:solidFill>
                  <a:srgbClr val="001C58"/>
                </a:solidFill>
                <a:latin typeface="Arial"/>
                <a:ea typeface="微軟正黑體"/>
                <a:cs typeface="Arial"/>
                <a:hlinkClick r:id="rId3"/>
              </a:rPr>
              <a:t>MIAO website</a:t>
            </a:r>
            <a:r>
              <a:rPr lang="en-GB" altLang="zh-HK" sz="1500" dirty="0">
                <a:solidFill>
                  <a:srgbClr val="001C58"/>
                </a:solidFill>
                <a:latin typeface="Arial"/>
                <a:ea typeface="微軟正黑體"/>
                <a:cs typeface="Arial"/>
              </a:rPr>
              <a:t>.</a:t>
            </a:r>
          </a:p>
          <a:p>
            <a:pPr algn="just">
              <a:lnSpc>
                <a:spcPct val="120000"/>
              </a:lnSpc>
              <a:spcBef>
                <a:spcPts val="0"/>
              </a:spcBef>
            </a:pPr>
            <a:r>
              <a:rPr lang="en-US" altLang="zh-HK" sz="1500" dirty="0">
                <a:solidFill>
                  <a:srgbClr val="001C58"/>
                </a:solidFill>
                <a:latin typeface="Arial"/>
                <a:ea typeface="微軟正黑體"/>
                <a:cs typeface="Arial"/>
              </a:rPr>
              <a:t>You will be notified shortly when your Medical Card is issued.</a:t>
            </a:r>
          </a:p>
          <a:p>
            <a:pPr>
              <a:lnSpc>
                <a:spcPct val="120000"/>
              </a:lnSpc>
              <a:spcBef>
                <a:spcPts val="0"/>
              </a:spcBef>
            </a:pPr>
            <a:endParaRPr lang="en-US" altLang="zh-CN" sz="14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0" indent="0">
              <a:lnSpc>
                <a:spcPct val="120000"/>
              </a:lnSpc>
              <a:spcBef>
                <a:spcPts val="0"/>
              </a:spcBef>
              <a:buNone/>
            </a:pPr>
            <a:r>
              <a:rPr lang="zh-CN" altLang="en-US" sz="2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医疗保险 </a:t>
            </a:r>
            <a:endParaRPr lang="en-GB" altLang="zh-HK" sz="24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endParaRPr lang="en-US" altLang="zh-CN" sz="16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gn="just">
              <a:lnSpc>
                <a:spcPct val="120000"/>
              </a:lnSpc>
              <a:spcBef>
                <a:spcPts val="0"/>
              </a:spcBef>
            </a:pPr>
            <a:r>
              <a:rPr lang="zh-CN" altLang="en-US" sz="1600" dirty="0">
                <a:solidFill>
                  <a:srgbClr val="001C58"/>
                </a:solidFill>
                <a:latin typeface="Microsoft JhengHei"/>
                <a:ea typeface="Microsoft JhengHei"/>
                <a:cs typeface="Arial"/>
              </a:rPr>
              <a:t>院校已替每位来自内地和国际的全日制学生购买</a:t>
            </a:r>
            <a:r>
              <a:rPr lang="zh-CN" altLang="en-US" sz="1600" b="1" dirty="0">
                <a:solidFill>
                  <a:srgbClr val="C00000"/>
                </a:solidFill>
                <a:latin typeface="Microsoft JhengHei"/>
                <a:ea typeface="Microsoft JhengHei"/>
                <a:cs typeface="Arial"/>
              </a:rPr>
              <a:t>基本</a:t>
            </a:r>
            <a:r>
              <a:rPr lang="zh-CN" altLang="en-US" sz="1600" dirty="0">
                <a:solidFill>
                  <a:srgbClr val="001C58"/>
                </a:solidFill>
                <a:latin typeface="Microsoft JhengHei"/>
                <a:ea typeface="Microsoft JhengHei"/>
                <a:cs typeface="Arial"/>
              </a:rPr>
              <a:t>医疗保险，包括住院医疗及门诊医疗 </a:t>
            </a:r>
            <a:r>
              <a:rPr lang="en-HK" altLang="zh-CN" sz="1600" dirty="0">
                <a:solidFill>
                  <a:srgbClr val="001C58"/>
                </a:solidFill>
                <a:latin typeface="Microsoft JhengHei"/>
                <a:ea typeface="微軟正黑體"/>
                <a:cs typeface="Arial"/>
              </a:rPr>
              <a:t>(</a:t>
            </a:r>
            <a:r>
              <a:rPr lang="zh-CN" altLang="en-US" sz="1600" dirty="0">
                <a:solidFill>
                  <a:srgbClr val="001C58"/>
                </a:solidFill>
                <a:latin typeface="Microsoft JhengHei"/>
                <a:ea typeface="Microsoft JhengHei"/>
                <a:cs typeface="Arial"/>
              </a:rPr>
              <a:t>保障</a:t>
            </a:r>
            <a:r>
              <a:rPr lang="zh-TW" altLang="en-US" sz="1600" dirty="0">
                <a:solidFill>
                  <a:srgbClr val="001C58"/>
                </a:solidFill>
                <a:latin typeface="Microsoft JhengHei"/>
                <a:ea typeface="Microsoft JhengHei"/>
                <a:cs typeface="Arial"/>
              </a:rPr>
              <a:t>有</a:t>
            </a:r>
            <a:r>
              <a:rPr lang="zh-CN" altLang="en-US" sz="1600" dirty="0">
                <a:solidFill>
                  <a:srgbClr val="001C58"/>
                </a:solidFill>
                <a:latin typeface="Microsoft JhengHei"/>
                <a:ea typeface="Microsoft JhengHei"/>
                <a:cs typeface="Arial"/>
              </a:rPr>
              <a:t>效期</a:t>
            </a:r>
            <a:r>
              <a:rPr lang="zh-TW" altLang="en-US" sz="1600" dirty="0">
                <a:solidFill>
                  <a:srgbClr val="001C58"/>
                </a:solidFill>
                <a:latin typeface="Microsoft JhengHei"/>
                <a:ea typeface="Microsoft JhengHei"/>
                <a:cs typeface="Arial"/>
              </a:rPr>
              <a:t>至</a:t>
            </a:r>
            <a:r>
              <a:rPr lang="en-US" altLang="zh-CN" sz="1600" dirty="0">
                <a:solidFill>
                  <a:srgbClr val="001C58"/>
                </a:solidFill>
                <a:latin typeface="Microsoft JhengHei"/>
                <a:ea typeface="微軟正黑體"/>
                <a:cs typeface="Arial"/>
              </a:rPr>
              <a:t>2025</a:t>
            </a:r>
            <a:r>
              <a:rPr lang="zh-CN" altLang="en-US" sz="1600" dirty="0">
                <a:solidFill>
                  <a:srgbClr val="001C58"/>
                </a:solidFill>
                <a:latin typeface="Microsoft JhengHei"/>
                <a:ea typeface="Microsoft JhengHei"/>
                <a:cs typeface="Arial"/>
              </a:rPr>
              <a:t>年</a:t>
            </a:r>
            <a:r>
              <a:rPr lang="en-US" altLang="zh-CN" sz="1600" dirty="0">
                <a:solidFill>
                  <a:srgbClr val="001C58"/>
                </a:solidFill>
                <a:latin typeface="Microsoft JhengHei"/>
                <a:ea typeface="微軟正黑體"/>
                <a:cs typeface="Arial"/>
              </a:rPr>
              <a:t>8</a:t>
            </a:r>
            <a:r>
              <a:rPr lang="zh-CN" altLang="en-US" sz="1600" dirty="0">
                <a:solidFill>
                  <a:srgbClr val="001C58"/>
                </a:solidFill>
                <a:latin typeface="Microsoft JhengHei"/>
                <a:ea typeface="Microsoft JhengHei"/>
                <a:cs typeface="Arial"/>
              </a:rPr>
              <a:t>月</a:t>
            </a:r>
            <a:r>
              <a:rPr lang="en-US" altLang="zh-CN" sz="1600" dirty="0">
                <a:solidFill>
                  <a:srgbClr val="001C58"/>
                </a:solidFill>
                <a:latin typeface="Microsoft JhengHei"/>
                <a:ea typeface="微軟正黑體"/>
                <a:cs typeface="Arial"/>
              </a:rPr>
              <a:t>27</a:t>
            </a:r>
            <a:r>
              <a:rPr lang="zh-CN" altLang="en-US" sz="1600" dirty="0">
                <a:solidFill>
                  <a:srgbClr val="001C58"/>
                </a:solidFill>
                <a:latin typeface="Microsoft JhengHei"/>
                <a:ea typeface="Microsoft JhengHei"/>
                <a:cs typeface="Arial"/>
              </a:rPr>
              <a:t>日</a:t>
            </a:r>
            <a:r>
              <a:rPr lang="en-HK" altLang="zh-CN" sz="1600" dirty="0">
                <a:solidFill>
                  <a:srgbClr val="001C58"/>
                </a:solidFill>
                <a:latin typeface="Microsoft JhengHei"/>
                <a:ea typeface="微軟正黑體"/>
                <a:cs typeface="Arial"/>
              </a:rPr>
              <a:t>)</a:t>
            </a:r>
            <a:r>
              <a:rPr lang="zh-CN" altLang="en-US" sz="1600" dirty="0">
                <a:solidFill>
                  <a:srgbClr val="001C58"/>
                </a:solidFill>
                <a:latin typeface="Microsoft JhengHei"/>
                <a:ea typeface="Microsoft JhengHei"/>
                <a:cs typeface="Arial"/>
              </a:rPr>
              <a:t>。 我们建议学生自行购买</a:t>
            </a:r>
            <a:r>
              <a:rPr lang="zh-CN" altLang="en-US" sz="1600" b="1" dirty="0">
                <a:solidFill>
                  <a:srgbClr val="C00000"/>
                </a:solidFill>
                <a:latin typeface="Microsoft JhengHei"/>
                <a:ea typeface="Microsoft JhengHei"/>
                <a:cs typeface="Arial"/>
              </a:rPr>
              <a:t>额外</a:t>
            </a:r>
            <a:r>
              <a:rPr lang="zh-CN" altLang="en-US" sz="1600" dirty="0">
                <a:solidFill>
                  <a:srgbClr val="001C58"/>
                </a:solidFill>
                <a:latin typeface="Microsoft JhengHei"/>
                <a:ea typeface="Microsoft JhengHei"/>
                <a:cs typeface="Arial"/>
              </a:rPr>
              <a:t>保险 。</a:t>
            </a:r>
            <a:endParaRPr lang="en-GB" altLang="zh-HK" sz="1600">
              <a:solidFill>
                <a:srgbClr val="001C58"/>
              </a:solidFill>
              <a:latin typeface="Microsoft JhengHei"/>
              <a:ea typeface="Microsoft JhengHei"/>
              <a:cs typeface="Arial"/>
            </a:endParaRPr>
          </a:p>
          <a:p>
            <a:pPr algn="just">
              <a:lnSpc>
                <a:spcPct val="120000"/>
              </a:lnSpc>
              <a:spcBef>
                <a:spcPts val="0"/>
              </a:spcBef>
            </a:pPr>
            <a:r>
              <a:rPr lang="zh-CN" altLang="en-US" sz="1600" dirty="0">
                <a:solidFill>
                  <a:srgbClr val="001C58"/>
                </a:solidFill>
                <a:latin typeface="Microsoft JhengHei"/>
                <a:ea typeface="Microsoft JhengHei"/>
                <a:cs typeface="Arial"/>
              </a:rPr>
              <a:t>保险计</a:t>
            </a:r>
            <a:r>
              <a:rPr lang="zh-TW" altLang="en-US" sz="1600" dirty="0">
                <a:solidFill>
                  <a:srgbClr val="001C58"/>
                </a:solidFill>
                <a:latin typeface="Microsoft JhengHei"/>
                <a:ea typeface="Microsoft JhengHei"/>
                <a:cs typeface="Arial"/>
              </a:rPr>
              <a:t>划</a:t>
            </a:r>
            <a:r>
              <a:rPr lang="zh-CN" altLang="en-US" sz="1600" dirty="0">
                <a:solidFill>
                  <a:srgbClr val="001C58"/>
                </a:solidFill>
                <a:latin typeface="Microsoft JhengHei"/>
                <a:ea typeface="Microsoft JhengHei"/>
                <a:cs typeface="Arial"/>
              </a:rPr>
              <a:t>详情请查看投保保险公司</a:t>
            </a:r>
            <a:r>
              <a:rPr lang="en-US" altLang="zh-CN" sz="1600" dirty="0">
                <a:solidFill>
                  <a:srgbClr val="001C58"/>
                </a:solidFill>
                <a:latin typeface="Microsoft JhengHei"/>
                <a:ea typeface="微軟正黑體"/>
                <a:cs typeface="Arial"/>
              </a:rPr>
              <a:t> – </a:t>
            </a:r>
            <a:r>
              <a:rPr lang="zh-CN" altLang="en-US" sz="1600" dirty="0">
                <a:solidFill>
                  <a:srgbClr val="001C58"/>
                </a:solidFill>
                <a:latin typeface="Microsoft JhengHei"/>
                <a:ea typeface="Microsoft JhengHei"/>
                <a:cs typeface="Arial"/>
              </a:rPr>
              <a:t>中银集团保险网页 </a:t>
            </a:r>
            <a:r>
              <a:rPr lang="zh-TW" altLang="en-US" sz="1600" dirty="0">
                <a:solidFill>
                  <a:srgbClr val="001C58"/>
                </a:solidFill>
                <a:latin typeface="Microsoft JhengHei"/>
                <a:ea typeface="Microsoft JhengHei"/>
                <a:cs typeface="Arial"/>
                <a:hlinkClick r:id="rId2">
                  <a:extLst>
                    <a:ext uri="{A12FA001-AC4F-418D-AE19-62706E023703}">
                      <ahyp:hlinkClr xmlns:ahyp="http://schemas.microsoft.com/office/drawing/2018/hyperlinkcolor" val="tx"/>
                    </a:ext>
                  </a:extLst>
                </a:hlinkClick>
              </a:rPr>
              <a:t>中銀集團保險有限公司 </a:t>
            </a:r>
            <a:r>
              <a:rPr lang="en-US" altLang="zh-TW" sz="1600" dirty="0">
                <a:solidFill>
                  <a:srgbClr val="001C58"/>
                </a:solidFill>
                <a:latin typeface="Microsoft JhengHei"/>
                <a:ea typeface="微軟正黑體"/>
                <a:cs typeface="Arial"/>
                <a:hlinkClick r:id="rId2">
                  <a:extLst>
                    <a:ext uri="{A12FA001-AC4F-418D-AE19-62706E023703}">
                      <ahyp:hlinkClr xmlns:ahyp="http://schemas.microsoft.com/office/drawing/2018/hyperlinkcolor" val="tx"/>
                    </a:ext>
                  </a:extLst>
                </a:hlinkClick>
              </a:rPr>
              <a:t>(bocgins.com) </a:t>
            </a:r>
            <a:r>
              <a:rPr lang="zh-CN" altLang="en-US" sz="1600" dirty="0">
                <a:solidFill>
                  <a:srgbClr val="001C58"/>
                </a:solidFill>
                <a:latin typeface="Microsoft JhengHei"/>
                <a:ea typeface="Microsoft JhengHei"/>
                <a:cs typeface="Arial"/>
              </a:rPr>
              <a:t>，有关资料已在</a:t>
            </a:r>
            <a:r>
              <a:rPr lang="zh-CN" altLang="en-US" sz="1600" dirty="0">
                <a:solidFill>
                  <a:srgbClr val="001C58"/>
                </a:solidFill>
                <a:latin typeface="Microsoft JhengHei"/>
                <a:ea typeface="Microsoft JhengHei"/>
                <a:cs typeface="Arial"/>
                <a:hlinkClick r:id="rId4"/>
              </a:rPr>
              <a:t>内地及国际事务处的网页</a:t>
            </a:r>
            <a:r>
              <a:rPr lang="zh-CN" altLang="en-US" sz="1600" dirty="0">
                <a:solidFill>
                  <a:srgbClr val="001C58"/>
                </a:solidFill>
                <a:latin typeface="Microsoft JhengHei"/>
                <a:ea typeface="Microsoft JhengHei"/>
                <a:cs typeface="Arial"/>
              </a:rPr>
              <a:t>内列出。</a:t>
            </a:r>
            <a:endParaRPr lang="en-US" altLang="zh-CN" sz="1600">
              <a:solidFill>
                <a:srgbClr val="001C58"/>
              </a:solidFill>
              <a:latin typeface="Microsoft JhengHei"/>
              <a:ea typeface="Microsoft JhengHei"/>
              <a:cs typeface="Arial"/>
            </a:endParaRPr>
          </a:p>
          <a:p>
            <a:pPr algn="just">
              <a:lnSpc>
                <a:spcPct val="120000"/>
              </a:lnSpc>
              <a:spcBef>
                <a:spcPts val="0"/>
              </a:spcBef>
            </a:pPr>
            <a:r>
              <a:rPr lang="zh-CN" altLang="en-US" sz="1600" dirty="0">
                <a:solidFill>
                  <a:srgbClr val="001C58"/>
                </a:solidFill>
                <a:latin typeface="Microsoft JhengHei"/>
                <a:ea typeface="Microsoft JhengHei"/>
                <a:cs typeface="Arial"/>
              </a:rPr>
              <a:t>医疗卡将于稍后发出，您将很快收到通知</a:t>
            </a:r>
            <a:endParaRPr lang="en-GB" altLang="zh-HK" sz="1600" dirty="0">
              <a:solidFill>
                <a:srgbClr val="001C58"/>
              </a:solidFill>
              <a:latin typeface="Microsoft JhengHei"/>
              <a:ea typeface="Microsoft JhengHei"/>
              <a:cs typeface="Arial"/>
            </a:endParaRPr>
          </a:p>
        </p:txBody>
      </p:sp>
      <p:sp>
        <p:nvSpPr>
          <p:cNvPr id="8" name="標題 1"/>
          <p:cNvSpPr>
            <a:spLocks noGrp="1"/>
          </p:cNvSpPr>
          <p:nvPr>
            <p:ph type="title"/>
          </p:nvPr>
        </p:nvSpPr>
        <p:spPr>
          <a:xfrm>
            <a:off x="830587" y="395444"/>
            <a:ext cx="8997236" cy="1325563"/>
          </a:xfrm>
        </p:spPr>
        <p:txBody>
          <a:bodyPr/>
          <a:lstStyle/>
          <a:p>
            <a:pPr>
              <a:lnSpc>
                <a:spcPct val="110000"/>
              </a:lnSpc>
            </a:pPr>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sp>
        <p:nvSpPr>
          <p:cNvPr id="2" name="圓角矩形 1"/>
          <p:cNvSpPr/>
          <p:nvPr/>
        </p:nvSpPr>
        <p:spPr>
          <a:xfrm>
            <a:off x="9529103" y="2005320"/>
            <a:ext cx="2585721" cy="30387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The medical card is still being prepared. Once notified, students can go to the MIAO to receive the medical card in person. </a:t>
            </a:r>
          </a:p>
          <a:p>
            <a:pPr algn="ctr"/>
            <a:r>
              <a:rPr lang="zh-CN" altLang="en-US" dirty="0"/>
              <a:t>医疗卡还在准备中，待收到通知后，学生可亲身到内地及国际事务处领取医疗卡。</a:t>
            </a:r>
            <a:endParaRPr lang="en-US" dirty="0"/>
          </a:p>
        </p:txBody>
      </p:sp>
    </p:spTree>
    <p:extLst>
      <p:ext uri="{BB962C8B-B14F-4D97-AF65-F5344CB8AC3E}">
        <p14:creationId xmlns:p14="http://schemas.microsoft.com/office/powerpoint/2010/main" val="29973568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19</a:t>
            </a:fld>
            <a:endParaRPr lang="en-GB" dirty="0">
              <a:solidFill>
                <a:srgbClr val="001C58"/>
              </a:solidFill>
            </a:endParaRPr>
          </a:p>
        </p:txBody>
      </p:sp>
      <p:sp>
        <p:nvSpPr>
          <p:cNvPr id="8" name="內容版面配置區 2"/>
          <p:cNvSpPr txBox="1">
            <a:spLocks/>
          </p:cNvSpPr>
          <p:nvPr/>
        </p:nvSpPr>
        <p:spPr>
          <a:xfrm>
            <a:off x="2186662" y="1227257"/>
            <a:ext cx="8993500" cy="4851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2B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F2B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F2B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2B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F2B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HK" sz="2400" b="1" dirty="0">
                <a:solidFill>
                  <a:srgbClr val="001C58"/>
                </a:solidFill>
                <a:ea typeface="微軟正黑體" panose="020B0604030504040204" pitchFamily="34" charset="-120"/>
              </a:rPr>
              <a:t>To see a doctor</a:t>
            </a:r>
          </a:p>
          <a:p>
            <a:pPr>
              <a:lnSpc>
                <a:spcPct val="100000"/>
              </a:lnSpc>
              <a:spcBef>
                <a:spcPts val="0"/>
              </a:spcBef>
            </a:pPr>
            <a:endParaRPr lang="en-US" altLang="zh-HK" sz="2000" dirty="0">
              <a:solidFill>
                <a:srgbClr val="001C58"/>
              </a:solidFill>
              <a:ea typeface="微軟正黑體" panose="020B0604030504040204" pitchFamily="34" charset="-120"/>
            </a:endParaRPr>
          </a:p>
          <a:p>
            <a:pPr>
              <a:lnSpc>
                <a:spcPct val="100000"/>
              </a:lnSpc>
              <a:spcBef>
                <a:spcPts val="0"/>
              </a:spcBef>
            </a:pPr>
            <a:r>
              <a:rPr lang="en-GB" sz="1800" dirty="0">
                <a:solidFill>
                  <a:srgbClr val="001C58"/>
                </a:solidFill>
                <a:latin typeface="Arial"/>
                <a:ea typeface="微軟正黑體"/>
                <a:cs typeface="Arial"/>
              </a:rPr>
              <a:t>Show your</a:t>
            </a:r>
            <a:r>
              <a:rPr lang="en-GB" sz="1800" dirty="0">
                <a:latin typeface="Arial"/>
                <a:ea typeface="微軟正黑體"/>
                <a:cs typeface="Arial"/>
              </a:rPr>
              <a:t> </a:t>
            </a:r>
            <a:r>
              <a:rPr lang="en-GB" sz="1800" b="1" dirty="0">
                <a:solidFill>
                  <a:srgbClr val="C00000"/>
                </a:solidFill>
                <a:latin typeface="Arial"/>
                <a:ea typeface="微軟正黑體"/>
                <a:cs typeface="Arial"/>
              </a:rPr>
              <a:t>HKID Card /passport </a:t>
            </a:r>
            <a:r>
              <a:rPr lang="en-GB" sz="1800" dirty="0">
                <a:solidFill>
                  <a:srgbClr val="001C58"/>
                </a:solidFill>
                <a:latin typeface="Arial"/>
                <a:ea typeface="微軟正黑體"/>
                <a:cs typeface="Arial"/>
              </a:rPr>
              <a:t>for registration. </a:t>
            </a:r>
            <a:r>
              <a:rPr lang="en-US" altLang="zh-HK" sz="1800" dirty="0">
                <a:solidFill>
                  <a:srgbClr val="001C58"/>
                </a:solidFill>
                <a:latin typeface="Arial"/>
                <a:ea typeface="微軟正黑體"/>
                <a:cs typeface="Arial"/>
              </a:rPr>
              <a:t>Visit any clinic on the </a:t>
            </a:r>
            <a:r>
              <a:rPr lang="en-US" altLang="zh-HK" sz="1800" b="1" dirty="0">
                <a:solidFill>
                  <a:srgbClr val="C00000"/>
                </a:solidFill>
                <a:latin typeface="Arial"/>
                <a:ea typeface="微軟正黑體"/>
                <a:cs typeface="Arial"/>
              </a:rPr>
              <a:t>Panel Doctor List</a:t>
            </a:r>
            <a:r>
              <a:rPr lang="en-US" altLang="zh-HK" sz="1800" dirty="0">
                <a:solidFill>
                  <a:srgbClr val="C00000"/>
                </a:solidFill>
                <a:latin typeface="Arial"/>
                <a:ea typeface="微軟正黑體"/>
                <a:cs typeface="Arial"/>
              </a:rPr>
              <a:t> </a:t>
            </a:r>
            <a:r>
              <a:rPr lang="en-US" altLang="zh-HK" sz="1800" dirty="0">
                <a:solidFill>
                  <a:srgbClr val="001C58"/>
                </a:solidFill>
                <a:latin typeface="Arial"/>
                <a:ea typeface="微軟正黑體"/>
                <a:cs typeface="Arial"/>
              </a:rPr>
              <a:t>and present your medical card. </a:t>
            </a:r>
            <a:br>
              <a:rPr lang="en-US" altLang="zh-HK" sz="1800" dirty="0">
                <a:ea typeface="微軟正黑體" panose="020B0604030504040204" pitchFamily="34" charset="-120"/>
              </a:rPr>
            </a:br>
            <a:endParaRPr lang="en-US" altLang="zh-HK" sz="1800" dirty="0">
              <a:solidFill>
                <a:srgbClr val="001C58"/>
              </a:solidFill>
              <a:ea typeface="微軟正黑體" panose="020B0604030504040204" pitchFamily="34" charset="-120"/>
            </a:endParaRPr>
          </a:p>
          <a:p>
            <a:pPr>
              <a:lnSpc>
                <a:spcPct val="100000"/>
              </a:lnSpc>
              <a:spcBef>
                <a:spcPts val="0"/>
              </a:spcBef>
            </a:pPr>
            <a:r>
              <a:rPr lang="en-US" altLang="zh-HK" sz="1800" dirty="0">
                <a:solidFill>
                  <a:srgbClr val="001C58"/>
                </a:solidFill>
                <a:latin typeface="Arial"/>
                <a:ea typeface="微軟正黑體"/>
                <a:cs typeface="Arial"/>
              </a:rPr>
              <a:t>If you want to visit a doctor not on the Panel Doctor</a:t>
            </a:r>
            <a:r>
              <a:rPr lang="zh-TW" altLang="en-US" sz="1800" dirty="0">
                <a:solidFill>
                  <a:srgbClr val="001C58"/>
                </a:solidFill>
                <a:latin typeface="Arial"/>
                <a:ea typeface="微軟正黑體" panose="020B0604030504040204" pitchFamily="34" charset="-120"/>
                <a:cs typeface="Arial"/>
              </a:rPr>
              <a:t> </a:t>
            </a:r>
            <a:r>
              <a:rPr lang="en-US" altLang="zh-HK" sz="1800" dirty="0">
                <a:solidFill>
                  <a:srgbClr val="001C58"/>
                </a:solidFill>
                <a:latin typeface="Arial"/>
                <a:ea typeface="微軟正黑體"/>
                <a:cs typeface="Arial"/>
              </a:rPr>
              <a:t>List, you have to pay first and submit a </a:t>
            </a:r>
            <a:r>
              <a:rPr lang="en-US" altLang="zh-HK" sz="1800" b="1" dirty="0">
                <a:solidFill>
                  <a:srgbClr val="C00000"/>
                </a:solidFill>
                <a:latin typeface="Arial"/>
                <a:ea typeface="微軟正黑體"/>
                <a:cs typeface="Arial"/>
              </a:rPr>
              <a:t>Claim Form</a:t>
            </a:r>
            <a:r>
              <a:rPr lang="en-US" altLang="zh-HK" sz="1800" dirty="0">
                <a:solidFill>
                  <a:srgbClr val="C00000"/>
                </a:solidFill>
                <a:latin typeface="Arial"/>
                <a:ea typeface="微軟正黑體"/>
                <a:cs typeface="Arial"/>
              </a:rPr>
              <a:t> </a:t>
            </a:r>
            <a:r>
              <a:rPr lang="en-US" altLang="zh-HK" sz="1800" dirty="0">
                <a:solidFill>
                  <a:srgbClr val="001C58"/>
                </a:solidFill>
                <a:latin typeface="Arial"/>
                <a:ea typeface="微軟正黑體"/>
                <a:cs typeface="Arial"/>
              </a:rPr>
              <a:t>to claim for reimbursement. </a:t>
            </a:r>
            <a:r>
              <a:rPr lang="en-US" altLang="zh-TW" sz="1800" dirty="0">
                <a:solidFill>
                  <a:srgbClr val="001C58"/>
                </a:solidFill>
                <a:latin typeface="Arial"/>
                <a:ea typeface="微軟正黑體"/>
                <a:cs typeface="Arial"/>
              </a:rPr>
              <a:t>(</a:t>
            </a:r>
            <a:r>
              <a:rPr lang="en-US" altLang="zh-HK" sz="1800" dirty="0">
                <a:solidFill>
                  <a:srgbClr val="001C58"/>
                </a:solidFill>
                <a:latin typeface="Arial"/>
                <a:ea typeface="微軟正黑體"/>
                <a:cs typeface="Arial"/>
              </a:rPr>
              <a:t>Please check the official web page of BOCG Insurance regularly for any revisions and/or amendments that may be made.</a:t>
            </a:r>
            <a:r>
              <a:rPr lang="en-US" altLang="zh-TW" sz="1800" dirty="0">
                <a:solidFill>
                  <a:srgbClr val="001C58"/>
                </a:solidFill>
                <a:latin typeface="Arial"/>
                <a:ea typeface="微軟正黑體"/>
                <a:cs typeface="Arial"/>
              </a:rPr>
              <a:t>)</a:t>
            </a:r>
            <a:br>
              <a:rPr lang="en-US" altLang="zh-HK" sz="1800" dirty="0">
                <a:ea typeface="微軟正黑體" panose="020B0604030504040204" pitchFamily="34" charset="-120"/>
              </a:rPr>
            </a:br>
            <a:endParaRPr lang="en-US" altLang="zh-CN" sz="1800" b="1" dirty="0">
              <a:solidFill>
                <a:srgbClr val="001C58"/>
              </a:solidFill>
              <a:ea typeface="微軟正黑體" panose="020B0604030504040204" pitchFamily="34" charset="-120"/>
            </a:endParaRPr>
          </a:p>
          <a:p>
            <a:pPr marL="0" indent="0">
              <a:lnSpc>
                <a:spcPct val="100000"/>
              </a:lnSpc>
              <a:spcBef>
                <a:spcPts val="0"/>
              </a:spcBef>
              <a:buNone/>
            </a:pPr>
            <a:r>
              <a:rPr lang="zh-CN" altLang="en-US" sz="2000" b="1" dirty="0">
                <a:solidFill>
                  <a:srgbClr val="001C58"/>
                </a:solidFill>
                <a:ea typeface="微軟正黑體" panose="020B0604030504040204" pitchFamily="34" charset="-120"/>
              </a:rPr>
              <a:t>看医生</a:t>
            </a:r>
            <a:endParaRPr lang="en-US" altLang="zh-HK" sz="2000" b="1" dirty="0">
              <a:solidFill>
                <a:srgbClr val="001C58"/>
              </a:solidFill>
              <a:ea typeface="微軟正黑體" panose="020B0604030504040204" pitchFamily="34" charset="-120"/>
            </a:endParaRPr>
          </a:p>
          <a:p>
            <a:pPr>
              <a:lnSpc>
                <a:spcPct val="100000"/>
              </a:lnSpc>
              <a:spcBef>
                <a:spcPts val="0"/>
              </a:spcBef>
            </a:pPr>
            <a:endParaRPr lang="en-US" sz="2000" dirty="0">
              <a:solidFill>
                <a:srgbClr val="001C58"/>
              </a:solidFill>
              <a:latin typeface="Microsoft JhengHei"/>
              <a:ea typeface="微軟正黑體" panose="020B0604030504040204" pitchFamily="34" charset="-120"/>
            </a:endParaRPr>
          </a:p>
          <a:p>
            <a:pPr>
              <a:lnSpc>
                <a:spcPct val="100000"/>
              </a:lnSpc>
              <a:spcBef>
                <a:spcPts val="0"/>
              </a:spcBef>
            </a:pPr>
            <a:r>
              <a:rPr lang="zh-CN" altLang="en-US" sz="1800" dirty="0">
                <a:solidFill>
                  <a:srgbClr val="001C58"/>
                </a:solidFill>
                <a:latin typeface="Microsoft JhengHei"/>
                <a:ea typeface="Microsoft JhengHei"/>
                <a:cs typeface="Arial"/>
              </a:rPr>
              <a:t>前往医院或诊所看病时，你需出示</a:t>
            </a:r>
            <a:r>
              <a:rPr lang="zh-CN" altLang="en-US" sz="1800" b="1" dirty="0">
                <a:solidFill>
                  <a:srgbClr val="C00000"/>
                </a:solidFill>
                <a:latin typeface="Microsoft JhengHei"/>
                <a:ea typeface="Microsoft JhengHei"/>
                <a:cs typeface="Arial"/>
              </a:rPr>
              <a:t>香港居民身份证</a:t>
            </a:r>
            <a:r>
              <a:rPr lang="en-HK" altLang="zh-CN" sz="1800" b="1" dirty="0">
                <a:solidFill>
                  <a:srgbClr val="C00000"/>
                </a:solidFill>
                <a:latin typeface="Microsoft JhengHei"/>
                <a:ea typeface="微軟正黑體"/>
                <a:cs typeface="Arial"/>
              </a:rPr>
              <a:t>/ </a:t>
            </a:r>
            <a:r>
              <a:rPr lang="zh-CN" altLang="en-US" sz="1800" b="1" dirty="0">
                <a:solidFill>
                  <a:srgbClr val="C00000"/>
                </a:solidFill>
                <a:latin typeface="Microsoft JhengHei"/>
                <a:ea typeface="Microsoft JhengHei"/>
                <a:cs typeface="Arial"/>
              </a:rPr>
              <a:t>护照</a:t>
            </a:r>
            <a:r>
              <a:rPr lang="zh-CN" altLang="en-US" sz="1800" dirty="0">
                <a:solidFill>
                  <a:srgbClr val="001C58"/>
                </a:solidFill>
                <a:latin typeface="Microsoft JhengHei"/>
                <a:ea typeface="Microsoft JhengHei"/>
                <a:cs typeface="Arial"/>
              </a:rPr>
              <a:t>做登记</a:t>
            </a:r>
            <a:r>
              <a:rPr lang="zh-TW" altLang="en-US" sz="1800" dirty="0">
                <a:solidFill>
                  <a:srgbClr val="001C58"/>
                </a:solidFill>
                <a:latin typeface="Microsoft JhengHei"/>
                <a:ea typeface="Microsoft JhengHei"/>
                <a:cs typeface="Arial"/>
              </a:rPr>
              <a:t>。</a:t>
            </a:r>
            <a:r>
              <a:rPr lang="zh-CN" altLang="en-US" sz="1800" dirty="0">
                <a:solidFill>
                  <a:srgbClr val="001C58"/>
                </a:solidFill>
                <a:latin typeface="Microsoft JhengHei"/>
                <a:ea typeface="Microsoft JhengHei"/>
                <a:cs typeface="Arial"/>
              </a:rPr>
              <a:t> 到</a:t>
            </a:r>
            <a:r>
              <a:rPr lang="zh-CN" altLang="en-US" sz="1800" b="1" dirty="0">
                <a:solidFill>
                  <a:srgbClr val="C00000"/>
                </a:solidFill>
                <a:latin typeface="Microsoft JhengHei"/>
                <a:ea typeface="Microsoft JhengHei"/>
                <a:cs typeface="Arial"/>
              </a:rPr>
              <a:t>网</a:t>
            </a:r>
            <a:r>
              <a:rPr lang="zh-TW" altLang="en-US" sz="1800" b="1" dirty="0">
                <a:solidFill>
                  <a:srgbClr val="C00000"/>
                </a:solidFill>
                <a:latin typeface="Microsoft JhengHei"/>
                <a:ea typeface="Microsoft JhengHei"/>
                <a:cs typeface="Arial"/>
              </a:rPr>
              <a:t>络</a:t>
            </a:r>
            <a:r>
              <a:rPr lang="zh-CN" altLang="en-US" sz="1800" b="1" dirty="0">
                <a:solidFill>
                  <a:srgbClr val="C00000"/>
                </a:solidFill>
                <a:latin typeface="Microsoft JhengHei"/>
                <a:ea typeface="Microsoft JhengHei"/>
                <a:cs typeface="Arial"/>
              </a:rPr>
              <a:t>医生</a:t>
            </a:r>
            <a:r>
              <a:rPr lang="zh-CN" altLang="en-US" sz="1800" dirty="0">
                <a:solidFill>
                  <a:srgbClr val="001C58"/>
                </a:solidFill>
                <a:latin typeface="Microsoft JhengHei"/>
                <a:ea typeface="Microsoft JhengHei"/>
                <a:cs typeface="Arial"/>
              </a:rPr>
              <a:t>的诊所看病，</a:t>
            </a:r>
            <a:r>
              <a:rPr lang="zh-TW" altLang="en-US" sz="1800" dirty="0">
                <a:solidFill>
                  <a:srgbClr val="001C58"/>
                </a:solidFill>
                <a:latin typeface="Microsoft JhengHei"/>
                <a:ea typeface="Microsoft JhengHei"/>
                <a:cs typeface="Arial"/>
              </a:rPr>
              <a:t>请</a:t>
            </a:r>
            <a:r>
              <a:rPr lang="zh-CN" altLang="en-US" sz="1800" dirty="0">
                <a:solidFill>
                  <a:srgbClr val="001C58"/>
                </a:solidFill>
                <a:latin typeface="Microsoft JhengHei"/>
                <a:ea typeface="Microsoft JhengHei"/>
                <a:cs typeface="Arial"/>
              </a:rPr>
              <a:t>出示你的医疗卡。</a:t>
            </a:r>
            <a:endParaRPr lang="en-GB" sz="1800">
              <a:solidFill>
                <a:srgbClr val="001C58"/>
              </a:solidFill>
              <a:latin typeface="Microsoft JhengHei"/>
              <a:ea typeface="Microsoft JhengHei"/>
              <a:cs typeface="Arial"/>
            </a:endParaRPr>
          </a:p>
          <a:p>
            <a:pPr>
              <a:lnSpc>
                <a:spcPct val="100000"/>
              </a:lnSpc>
              <a:spcBef>
                <a:spcPts val="0"/>
              </a:spcBef>
            </a:pPr>
            <a:endParaRPr lang="en-US" altLang="zh-HK" sz="1800" dirty="0">
              <a:solidFill>
                <a:srgbClr val="001C58"/>
              </a:solidFill>
              <a:latin typeface="Microsoft JhengHei"/>
              <a:ea typeface="微軟正黑體" panose="020B0604030504040204" pitchFamily="34" charset="-120"/>
            </a:endParaRPr>
          </a:p>
          <a:p>
            <a:pPr>
              <a:lnSpc>
                <a:spcPct val="100000"/>
              </a:lnSpc>
              <a:spcBef>
                <a:spcPts val="0"/>
              </a:spcBef>
            </a:pPr>
            <a:r>
              <a:rPr lang="zh-CN" altLang="en-US" sz="1800" dirty="0">
                <a:solidFill>
                  <a:srgbClr val="001C58"/>
                </a:solidFill>
                <a:latin typeface="Microsoft JhengHei"/>
                <a:ea typeface="Microsoft JhengHei"/>
                <a:cs typeface="Arial"/>
              </a:rPr>
              <a:t>如你想到网</a:t>
            </a:r>
            <a:r>
              <a:rPr lang="zh-TW" altLang="en-US" sz="1800" dirty="0">
                <a:solidFill>
                  <a:srgbClr val="001C58"/>
                </a:solidFill>
                <a:latin typeface="Microsoft JhengHei"/>
                <a:ea typeface="Microsoft JhengHei"/>
                <a:cs typeface="Arial"/>
              </a:rPr>
              <a:t>络</a:t>
            </a:r>
            <a:r>
              <a:rPr lang="zh-CN" altLang="en-US" sz="1800" dirty="0">
                <a:solidFill>
                  <a:srgbClr val="001C58"/>
                </a:solidFill>
                <a:latin typeface="Microsoft JhengHei"/>
                <a:ea typeface="Microsoft JhengHei"/>
                <a:cs typeface="Arial"/>
              </a:rPr>
              <a:t>医生以外的诊所看病，你需要先付费，然后填写</a:t>
            </a:r>
            <a:r>
              <a:rPr lang="zh-CN" altLang="en-US" sz="1800" b="1" dirty="0">
                <a:solidFill>
                  <a:srgbClr val="C00000"/>
                </a:solidFill>
                <a:latin typeface="Microsoft JhengHei"/>
                <a:ea typeface="Microsoft JhengHei"/>
                <a:cs typeface="Arial"/>
              </a:rPr>
              <a:t>索赔申请表</a:t>
            </a:r>
            <a:r>
              <a:rPr lang="zh-CN" altLang="en-US" sz="1800" dirty="0">
                <a:solidFill>
                  <a:srgbClr val="001C58"/>
                </a:solidFill>
                <a:latin typeface="Microsoft JhengHei"/>
                <a:ea typeface="Microsoft JhengHei"/>
                <a:cs typeface="Arial"/>
              </a:rPr>
              <a:t>索赔</a:t>
            </a:r>
            <a:r>
              <a:rPr lang="zh-HK" altLang="en-US" sz="1800" dirty="0">
                <a:solidFill>
                  <a:srgbClr val="001C58"/>
                </a:solidFill>
                <a:latin typeface="Microsoft JhengHei"/>
                <a:ea typeface="Microsoft JhengHei"/>
                <a:cs typeface="Arial"/>
              </a:rPr>
              <a:t>。</a:t>
            </a:r>
            <a:br>
              <a:rPr lang="en-HK" altLang="zh-HK" sz="1800" dirty="0">
                <a:latin typeface="Microsoft JhengHei"/>
                <a:ea typeface="微軟正黑體" panose="020B0604030504040204" pitchFamily="34" charset="-120"/>
              </a:rPr>
            </a:br>
            <a:r>
              <a:rPr lang="en-HK" altLang="zh-TW" sz="1800" dirty="0">
                <a:solidFill>
                  <a:srgbClr val="001C58"/>
                </a:solidFill>
                <a:latin typeface="Microsoft JhengHei"/>
                <a:ea typeface="微軟正黑體"/>
                <a:cs typeface="Arial"/>
              </a:rPr>
              <a:t>(</a:t>
            </a:r>
            <a:r>
              <a:rPr lang="zh-TW" altLang="en-US" sz="1800" dirty="0">
                <a:solidFill>
                  <a:srgbClr val="001C58"/>
                </a:solidFill>
                <a:latin typeface="Microsoft JhengHei"/>
                <a:ea typeface="Microsoft JhengHei"/>
                <a:cs typeface="Arial"/>
              </a:rPr>
              <a:t>请定期浏览</a:t>
            </a:r>
            <a:r>
              <a:rPr lang="zh-CN" altLang="en-US" sz="1800" dirty="0">
                <a:solidFill>
                  <a:srgbClr val="001C58"/>
                </a:solidFill>
                <a:latin typeface="Microsoft JhengHei"/>
                <a:ea typeface="Microsoft JhengHei"/>
                <a:cs typeface="Arial"/>
              </a:rPr>
              <a:t>中银集团保险</a:t>
            </a:r>
            <a:r>
              <a:rPr lang="zh-TW" altLang="en-US" sz="1800" dirty="0">
                <a:solidFill>
                  <a:srgbClr val="001C58"/>
                </a:solidFill>
                <a:latin typeface="Microsoft JhengHei"/>
                <a:ea typeface="Microsoft JhengHei"/>
                <a:cs typeface="Arial"/>
              </a:rPr>
              <a:t>网页以查阅任何修改及</a:t>
            </a:r>
            <a:r>
              <a:rPr lang="en-US" altLang="zh-TW" sz="1800" dirty="0">
                <a:solidFill>
                  <a:srgbClr val="001C58"/>
                </a:solidFill>
                <a:latin typeface="Microsoft JhengHei"/>
                <a:ea typeface="微軟正黑體"/>
                <a:cs typeface="Arial"/>
              </a:rPr>
              <a:t>/</a:t>
            </a:r>
            <a:r>
              <a:rPr lang="zh-TW" altLang="en-US" sz="1800" dirty="0">
                <a:solidFill>
                  <a:srgbClr val="001C58"/>
                </a:solidFill>
                <a:latin typeface="Microsoft JhengHei"/>
                <a:ea typeface="Microsoft JhengHei"/>
                <a:cs typeface="Arial"/>
              </a:rPr>
              <a:t>或修订。</a:t>
            </a:r>
            <a:r>
              <a:rPr lang="en-HK" altLang="zh-TW" sz="1800" dirty="0">
                <a:solidFill>
                  <a:srgbClr val="001C58"/>
                </a:solidFill>
                <a:latin typeface="Microsoft JhengHei"/>
                <a:ea typeface="微軟正黑體"/>
                <a:cs typeface="Arial"/>
              </a:rPr>
              <a:t>)</a:t>
            </a:r>
            <a:endParaRPr lang="zh-HK" altLang="en-US" sz="1800" dirty="0">
              <a:solidFill>
                <a:srgbClr val="001C58"/>
              </a:solidFill>
              <a:latin typeface="Microsoft JhengHei"/>
              <a:ea typeface="微軟正黑體"/>
              <a:cs typeface="Arial"/>
            </a:endParaRPr>
          </a:p>
        </p:txBody>
      </p:sp>
      <p:sp>
        <p:nvSpPr>
          <p:cNvPr id="10" name="標題 1"/>
          <p:cNvSpPr>
            <a:spLocks noGrp="1"/>
          </p:cNvSpPr>
          <p:nvPr>
            <p:ph type="title"/>
          </p:nvPr>
        </p:nvSpPr>
        <p:spPr>
          <a:xfrm>
            <a:off x="824944" y="393370"/>
            <a:ext cx="8997236" cy="1325563"/>
          </a:xfrm>
        </p:spPr>
        <p:txBody>
          <a:bodyPr/>
          <a:lstStyle/>
          <a:p>
            <a:pPr>
              <a:lnSpc>
                <a:spcPct val="110000"/>
              </a:lnSpc>
            </a:pPr>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pic>
        <p:nvPicPr>
          <p:cNvPr id="2" name="Picture 1" descr="A person in a white coat&#10;&#10;Description automatically generated">
            <a:extLst>
              <a:ext uri="{FF2B5EF4-FFF2-40B4-BE49-F238E27FC236}">
                <a16:creationId xmlns:a16="http://schemas.microsoft.com/office/drawing/2014/main" id="{961F309E-2407-0512-EF63-A8A2E6996428}"/>
              </a:ext>
            </a:extLst>
          </p:cNvPr>
          <p:cNvPicPr>
            <a:picLocks noChangeAspect="1"/>
          </p:cNvPicPr>
          <p:nvPr/>
        </p:nvPicPr>
        <p:blipFill>
          <a:blip r:embed="rId2"/>
          <a:stretch>
            <a:fillRect/>
          </a:stretch>
        </p:blipFill>
        <p:spPr>
          <a:xfrm>
            <a:off x="96520" y="1229360"/>
            <a:ext cx="2174240" cy="2194560"/>
          </a:xfrm>
          <a:prstGeom prst="rect">
            <a:avLst/>
          </a:prstGeom>
        </p:spPr>
      </p:pic>
    </p:spTree>
    <p:extLst>
      <p:ext uri="{BB962C8B-B14F-4D97-AF65-F5344CB8AC3E}">
        <p14:creationId xmlns:p14="http://schemas.microsoft.com/office/powerpoint/2010/main" val="19507624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fld id="{6EECD2A1-2B4D-4CCC-84D7-90E01EEDC7F0}" type="slidenum">
              <a:rPr lang="en-GB" smtClean="0">
                <a:solidFill>
                  <a:srgbClr val="001C58"/>
                </a:solidFill>
              </a:rPr>
              <a:t>2</a:t>
            </a:fld>
            <a:endParaRPr lang="en-GB" dirty="0">
              <a:solidFill>
                <a:srgbClr val="001C58"/>
              </a:solidFill>
            </a:endParaRPr>
          </a:p>
        </p:txBody>
      </p:sp>
      <p:sp>
        <p:nvSpPr>
          <p:cNvPr id="6" name="標題 5"/>
          <p:cNvSpPr>
            <a:spLocks noGrp="1"/>
          </p:cNvSpPr>
          <p:nvPr>
            <p:ph type="title"/>
          </p:nvPr>
        </p:nvSpPr>
        <p:spPr>
          <a:xfrm>
            <a:off x="977806" y="2654230"/>
            <a:ext cx="10228674" cy="1538883"/>
          </a:xfrm>
        </p:spPr>
        <p:txBody>
          <a:bodyPr/>
          <a:lstStyle/>
          <a:p>
            <a:pPr>
              <a:defRPr/>
            </a:pPr>
            <a:r>
              <a:rPr lang="sv-SE" sz="5000" b="1" dirty="0">
                <a:solidFill>
                  <a:srgbClr val="001C58"/>
                </a:solidFill>
                <a:latin typeface="Arial"/>
                <a:ea typeface="Microsoft JhengHei"/>
              </a:rPr>
              <a:t>Living in Hong Kong</a:t>
            </a:r>
            <a:br>
              <a:rPr lang="sv-SE" sz="5400" b="1" dirty="0">
                <a:solidFill>
                  <a:srgbClr val="001C58"/>
                </a:solidFill>
                <a:latin typeface="Arial"/>
                <a:ea typeface="Microsoft JhengHei"/>
              </a:rPr>
            </a:br>
            <a:r>
              <a:rPr lang="zh-TW" altLang="en-US" sz="5000" b="1" dirty="0">
                <a:solidFill>
                  <a:srgbClr val="001C58"/>
                </a:solidFill>
                <a:latin typeface="Microsoft JhengHei"/>
                <a:ea typeface="Microsoft JhengHei"/>
              </a:rPr>
              <a:t>活在香港</a:t>
            </a:r>
            <a:endParaRPr lang="en-GB" sz="5000" b="1" dirty="0">
              <a:solidFill>
                <a:srgbClr val="001C58"/>
              </a:solidFill>
              <a:latin typeface="Microsoft JhengHei"/>
              <a:ea typeface="Microsoft JhengHei"/>
            </a:endParaRPr>
          </a:p>
        </p:txBody>
      </p:sp>
    </p:spTree>
    <p:extLst>
      <p:ext uri="{BB962C8B-B14F-4D97-AF65-F5344CB8AC3E}">
        <p14:creationId xmlns:p14="http://schemas.microsoft.com/office/powerpoint/2010/main" val="32634069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20</a:t>
            </a:fld>
            <a:endParaRPr lang="en-GB" dirty="0">
              <a:solidFill>
                <a:srgbClr val="001C58"/>
              </a:solidFill>
            </a:endParaRPr>
          </a:p>
        </p:txBody>
      </p:sp>
      <p:sp>
        <p:nvSpPr>
          <p:cNvPr id="8" name="內容版面配置區 2"/>
          <p:cNvSpPr txBox="1">
            <a:spLocks/>
          </p:cNvSpPr>
          <p:nvPr/>
        </p:nvSpPr>
        <p:spPr>
          <a:xfrm>
            <a:off x="1931562" y="1521883"/>
            <a:ext cx="9511660" cy="44644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2B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F2B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F2B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2B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F2B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HK" sz="2400" b="1" dirty="0">
                <a:solidFill>
                  <a:srgbClr val="001C58"/>
                </a:solidFill>
                <a:latin typeface="Arial"/>
                <a:ea typeface="微軟正黑體"/>
                <a:cs typeface="Arial"/>
              </a:rPr>
              <a:t>To have </a:t>
            </a:r>
            <a:r>
              <a:rPr lang="en-US" altLang="zh-HK" sz="2400" b="1" dirty="0">
                <a:solidFill>
                  <a:srgbClr val="C00000"/>
                </a:solidFill>
                <a:latin typeface="Arial"/>
                <a:ea typeface="微軟正黑體"/>
                <a:cs typeface="Arial"/>
              </a:rPr>
              <a:t>surgery</a:t>
            </a:r>
            <a:r>
              <a:rPr lang="en-US" altLang="zh-HK" sz="2400" b="1" dirty="0">
                <a:solidFill>
                  <a:srgbClr val="001C58"/>
                </a:solidFill>
                <a:latin typeface="Arial"/>
                <a:ea typeface="微軟正黑體"/>
                <a:cs typeface="Arial"/>
              </a:rPr>
              <a:t> in hospital</a:t>
            </a:r>
          </a:p>
          <a:p>
            <a:pPr>
              <a:lnSpc>
                <a:spcPct val="100000"/>
              </a:lnSpc>
              <a:spcBef>
                <a:spcPts val="0"/>
              </a:spcBef>
            </a:pPr>
            <a:endParaRPr lang="en-US" altLang="zh-HK" sz="2400" dirty="0">
              <a:solidFill>
                <a:srgbClr val="001C58"/>
              </a:solidFill>
              <a:ea typeface="微軟正黑體" panose="020B0604030504040204" pitchFamily="34" charset="-120"/>
            </a:endParaRPr>
          </a:p>
          <a:p>
            <a:pPr>
              <a:lnSpc>
                <a:spcPct val="100000"/>
              </a:lnSpc>
              <a:spcBef>
                <a:spcPts val="0"/>
              </a:spcBef>
            </a:pPr>
            <a:r>
              <a:rPr lang="en-US" altLang="zh-HK" sz="1800" dirty="0">
                <a:solidFill>
                  <a:srgbClr val="001C58"/>
                </a:solidFill>
                <a:latin typeface="Arial"/>
                <a:ea typeface="微軟正黑體"/>
                <a:cs typeface="Arial"/>
              </a:rPr>
              <a:t>You have to pay first and submit a Claim Form to claim for </a:t>
            </a:r>
            <a:r>
              <a:rPr lang="en-US" altLang="zh-HK" sz="1800" b="1" dirty="0">
                <a:solidFill>
                  <a:srgbClr val="C00000"/>
                </a:solidFill>
                <a:latin typeface="Arial"/>
                <a:ea typeface="微軟正黑體"/>
                <a:cs typeface="Arial"/>
              </a:rPr>
              <a:t>reimbursement</a:t>
            </a:r>
            <a:r>
              <a:rPr lang="en-US" altLang="zh-HK" sz="1800" dirty="0">
                <a:latin typeface="Arial"/>
                <a:ea typeface="微軟正黑體"/>
                <a:cs typeface="Arial"/>
              </a:rPr>
              <a:t>. </a:t>
            </a:r>
            <a:r>
              <a:rPr lang="en-US" altLang="zh-HK" sz="1800" dirty="0">
                <a:solidFill>
                  <a:srgbClr val="001C58"/>
                </a:solidFill>
                <a:latin typeface="Arial"/>
                <a:ea typeface="微軟正黑體"/>
                <a:cs typeface="Arial"/>
              </a:rPr>
              <a:t>There is a claim limit for each category of </a:t>
            </a:r>
            <a:r>
              <a:rPr lang="en-GB" altLang="zh-HK" sz="1800" dirty="0">
                <a:solidFill>
                  <a:srgbClr val="001C58"/>
                </a:solidFill>
                <a:latin typeface="Arial"/>
                <a:ea typeface="微軟正黑體"/>
                <a:cs typeface="Arial"/>
              </a:rPr>
              <a:t>hospitalisation</a:t>
            </a:r>
            <a:r>
              <a:rPr lang="en-US" altLang="zh-HK" sz="1800" dirty="0">
                <a:solidFill>
                  <a:srgbClr val="001C58"/>
                </a:solidFill>
                <a:latin typeface="Arial"/>
                <a:ea typeface="微軟正黑體"/>
                <a:cs typeface="Arial"/>
              </a:rPr>
              <a:t> benefit.  </a:t>
            </a:r>
            <a:br>
              <a:rPr lang="en-US" altLang="zh-HK" sz="1800" dirty="0">
                <a:ea typeface="微軟正黑體" panose="020B0604030504040204" pitchFamily="34" charset="-120"/>
              </a:rPr>
            </a:br>
            <a:endParaRPr lang="en-US" altLang="zh-HK" sz="1800" dirty="0">
              <a:solidFill>
                <a:srgbClr val="001C58"/>
              </a:solidFill>
              <a:ea typeface="微軟正黑體" panose="020B0604030504040204" pitchFamily="34" charset="-120"/>
            </a:endParaRPr>
          </a:p>
          <a:p>
            <a:pPr>
              <a:lnSpc>
                <a:spcPct val="100000"/>
              </a:lnSpc>
              <a:spcBef>
                <a:spcPts val="0"/>
              </a:spcBef>
            </a:pPr>
            <a:r>
              <a:rPr lang="en-US" altLang="zh-HK" sz="1800" dirty="0">
                <a:solidFill>
                  <a:srgbClr val="001C58"/>
                </a:solidFill>
                <a:latin typeface="Arial"/>
                <a:ea typeface="微軟正黑體"/>
                <a:cs typeface="Arial"/>
              </a:rPr>
              <a:t>Please check with the insurance service provider by calling the Hotline for details before admission to hospital. You may also ask </a:t>
            </a:r>
            <a:r>
              <a:rPr lang="en-US" altLang="zh-HK" sz="1800" b="1" dirty="0">
                <a:solidFill>
                  <a:srgbClr val="C00000"/>
                </a:solidFill>
                <a:latin typeface="Arial"/>
                <a:ea typeface="微軟正黑體"/>
                <a:cs typeface="Arial"/>
              </a:rPr>
              <a:t>MIAO</a:t>
            </a:r>
            <a:r>
              <a:rPr lang="en-US" altLang="zh-HK" sz="1800" b="1" dirty="0">
                <a:solidFill>
                  <a:srgbClr val="001C58"/>
                </a:solidFill>
                <a:latin typeface="Arial"/>
                <a:ea typeface="微軟正黑體"/>
                <a:cs typeface="Arial"/>
              </a:rPr>
              <a:t> </a:t>
            </a:r>
            <a:r>
              <a:rPr lang="en-US" altLang="zh-HK" sz="1800" dirty="0">
                <a:solidFill>
                  <a:srgbClr val="001C58"/>
                </a:solidFill>
                <a:latin typeface="Arial"/>
                <a:ea typeface="微軟正黑體"/>
                <a:cs typeface="Arial"/>
              </a:rPr>
              <a:t>for assistance.  </a:t>
            </a:r>
            <a:br>
              <a:rPr lang="en-US" altLang="zh-HK" sz="2400" dirty="0">
                <a:ea typeface="微軟正黑體" panose="020B0604030504040204" pitchFamily="34" charset="-120"/>
              </a:rPr>
            </a:br>
            <a:endParaRPr lang="en-US" altLang="zh-CN" sz="2400" b="1" dirty="0">
              <a:solidFill>
                <a:srgbClr val="001C58"/>
              </a:solidFill>
              <a:ea typeface="微軟正黑體" panose="020B0604030504040204" pitchFamily="34" charset="-120"/>
            </a:endParaRPr>
          </a:p>
          <a:p>
            <a:pPr marL="0" indent="0">
              <a:lnSpc>
                <a:spcPct val="100000"/>
              </a:lnSpc>
              <a:spcBef>
                <a:spcPts val="0"/>
              </a:spcBef>
              <a:buNone/>
            </a:pPr>
            <a:r>
              <a:rPr lang="zh-CN" altLang="en-US" sz="2400" b="1" dirty="0">
                <a:solidFill>
                  <a:srgbClr val="001C58"/>
                </a:solidFill>
                <a:latin typeface="Microsoft JhengHei"/>
                <a:ea typeface="Microsoft JhengHei"/>
                <a:cs typeface="Arial"/>
              </a:rPr>
              <a:t>入医院做</a:t>
            </a:r>
            <a:r>
              <a:rPr lang="zh-CN" altLang="en-US" sz="2400" b="1" dirty="0">
                <a:solidFill>
                  <a:srgbClr val="C00000"/>
                </a:solidFill>
                <a:latin typeface="Microsoft JhengHei"/>
                <a:ea typeface="Microsoft JhengHei"/>
                <a:cs typeface="Arial"/>
              </a:rPr>
              <a:t>手术</a:t>
            </a:r>
            <a:endParaRPr lang="en-US" altLang="zh-CN" sz="2400">
              <a:latin typeface="Microsoft JhengHei"/>
              <a:ea typeface="Microsoft JhengHei"/>
              <a:cs typeface="Arial"/>
            </a:endParaRPr>
          </a:p>
          <a:p>
            <a:pPr>
              <a:lnSpc>
                <a:spcPct val="100000"/>
              </a:lnSpc>
              <a:spcBef>
                <a:spcPts val="0"/>
              </a:spcBef>
            </a:pPr>
            <a:endParaRPr lang="en-US" altLang="zh-CN" sz="2400" dirty="0">
              <a:latin typeface="Microsoft JhengHei"/>
              <a:ea typeface="微軟正黑體" panose="020B0604030504040204" pitchFamily="34" charset="-120"/>
            </a:endParaRPr>
          </a:p>
          <a:p>
            <a:pPr>
              <a:lnSpc>
                <a:spcPct val="100000"/>
              </a:lnSpc>
              <a:spcBef>
                <a:spcPts val="0"/>
              </a:spcBef>
            </a:pPr>
            <a:r>
              <a:rPr lang="zh-CN" altLang="en-US" sz="1800" dirty="0">
                <a:solidFill>
                  <a:srgbClr val="001C58"/>
                </a:solidFill>
                <a:latin typeface="Microsoft JhengHei"/>
                <a:ea typeface="Microsoft JhengHei"/>
                <a:cs typeface="Arial"/>
              </a:rPr>
              <a:t>你需要先付费，然后填写</a:t>
            </a:r>
            <a:r>
              <a:rPr lang="zh-CN" altLang="en-US" sz="1800" b="1" dirty="0">
                <a:solidFill>
                  <a:srgbClr val="C00000"/>
                </a:solidFill>
                <a:latin typeface="Microsoft JhengHei"/>
                <a:ea typeface="Microsoft JhengHei"/>
                <a:cs typeface="Arial"/>
              </a:rPr>
              <a:t>索赔申请表索赔</a:t>
            </a:r>
            <a:r>
              <a:rPr lang="zh-CN" altLang="en-US" sz="1800" dirty="0">
                <a:solidFill>
                  <a:srgbClr val="001C58"/>
                </a:solidFill>
                <a:latin typeface="Microsoft JhengHei"/>
                <a:ea typeface="Microsoft JhengHei"/>
                <a:cs typeface="Arial"/>
              </a:rPr>
              <a:t>，每个住院医疗项目均有最高赔偿上限。</a:t>
            </a:r>
            <a:endParaRPr lang="en-US" altLang="zh-CN" sz="1800">
              <a:solidFill>
                <a:srgbClr val="001C58"/>
              </a:solidFill>
              <a:latin typeface="Microsoft JhengHei"/>
              <a:ea typeface="Microsoft JhengHei"/>
              <a:cs typeface="Arial"/>
            </a:endParaRPr>
          </a:p>
          <a:p>
            <a:pPr>
              <a:lnSpc>
                <a:spcPct val="100000"/>
              </a:lnSpc>
              <a:spcBef>
                <a:spcPts val="0"/>
              </a:spcBef>
            </a:pPr>
            <a:endParaRPr lang="en-US" altLang="zh-HK" sz="1800" dirty="0">
              <a:solidFill>
                <a:srgbClr val="001C58"/>
              </a:solidFill>
              <a:latin typeface="Microsoft JhengHei"/>
              <a:ea typeface="微軟正黑體" panose="020B0604030504040204" pitchFamily="34" charset="-120"/>
            </a:endParaRPr>
          </a:p>
          <a:p>
            <a:pPr>
              <a:lnSpc>
                <a:spcPct val="100000"/>
              </a:lnSpc>
              <a:spcBef>
                <a:spcPts val="0"/>
              </a:spcBef>
            </a:pPr>
            <a:r>
              <a:rPr lang="zh-CN" altLang="en-US" sz="1800" dirty="0">
                <a:solidFill>
                  <a:srgbClr val="001C58"/>
                </a:solidFill>
                <a:latin typeface="Microsoft JhengHei"/>
                <a:ea typeface="Microsoft JhengHei"/>
                <a:cs typeface="Arial"/>
              </a:rPr>
              <a:t>请在入院前，先</a:t>
            </a:r>
            <a:r>
              <a:rPr lang="zh-TW" altLang="en-US" sz="1800" dirty="0">
                <a:solidFill>
                  <a:srgbClr val="001C58"/>
                </a:solidFill>
                <a:latin typeface="Microsoft JhengHei"/>
                <a:ea typeface="Microsoft JhengHei"/>
                <a:cs typeface="Arial"/>
              </a:rPr>
              <a:t>致电</a:t>
            </a:r>
            <a:r>
              <a:rPr lang="zh-CN" altLang="en-US" sz="1800" dirty="0">
                <a:solidFill>
                  <a:srgbClr val="001C58"/>
                </a:solidFill>
                <a:latin typeface="Microsoft JhengHei"/>
                <a:ea typeface="Microsoft JhengHei"/>
                <a:cs typeface="Arial"/>
              </a:rPr>
              <a:t>保险公司热线查询赔偿详情，或可向</a:t>
            </a:r>
            <a:r>
              <a:rPr lang="zh-CN" altLang="en-US" sz="1800" b="1" dirty="0">
                <a:solidFill>
                  <a:srgbClr val="C00000"/>
                </a:solidFill>
                <a:latin typeface="Microsoft JhengHei"/>
                <a:ea typeface="Microsoft JhengHei"/>
                <a:cs typeface="Arial"/>
              </a:rPr>
              <a:t>内地及国际事务处</a:t>
            </a:r>
            <a:r>
              <a:rPr lang="zh-CN" altLang="en-US" sz="1800" dirty="0">
                <a:solidFill>
                  <a:srgbClr val="001C58"/>
                </a:solidFill>
                <a:latin typeface="Microsoft JhengHei"/>
                <a:ea typeface="Microsoft JhengHei"/>
                <a:cs typeface="Arial"/>
              </a:rPr>
              <a:t>寻求协助。</a:t>
            </a:r>
            <a:endParaRPr lang="zh-HK" altLang="en-US" sz="1800">
              <a:solidFill>
                <a:srgbClr val="001C58"/>
              </a:solidFill>
              <a:latin typeface="Microsoft JhengHei"/>
              <a:ea typeface="Microsoft JhengHei"/>
              <a:cs typeface="Arial"/>
            </a:endParaRPr>
          </a:p>
        </p:txBody>
      </p:sp>
      <p:sp>
        <p:nvSpPr>
          <p:cNvPr id="10" name="標題 1"/>
          <p:cNvSpPr>
            <a:spLocks noGrp="1"/>
          </p:cNvSpPr>
          <p:nvPr>
            <p:ph type="title"/>
          </p:nvPr>
        </p:nvSpPr>
        <p:spPr>
          <a:xfrm>
            <a:off x="1078122" y="624205"/>
            <a:ext cx="8997236" cy="1325563"/>
          </a:xfrm>
        </p:spPr>
        <p:txBody>
          <a:bodyPr/>
          <a:lstStyle/>
          <a:p>
            <a:pPr>
              <a:lnSpc>
                <a:spcPct val="110000"/>
              </a:lnSpc>
            </a:pPr>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pic>
        <p:nvPicPr>
          <p:cNvPr id="2" name="Picture 1" descr="A building with a cross on top&#10;&#10;Description automatically generated">
            <a:extLst>
              <a:ext uri="{FF2B5EF4-FFF2-40B4-BE49-F238E27FC236}">
                <a16:creationId xmlns:a16="http://schemas.microsoft.com/office/drawing/2014/main" id="{DB89473A-2E8A-A207-FE32-C610D46EC016}"/>
              </a:ext>
            </a:extLst>
          </p:cNvPr>
          <p:cNvPicPr>
            <a:picLocks noChangeAspect="1"/>
          </p:cNvPicPr>
          <p:nvPr/>
        </p:nvPicPr>
        <p:blipFill>
          <a:blip r:embed="rId3"/>
          <a:stretch>
            <a:fillRect/>
          </a:stretch>
        </p:blipFill>
        <p:spPr>
          <a:xfrm>
            <a:off x="-4445" y="1097915"/>
            <a:ext cx="2030730" cy="1969770"/>
          </a:xfrm>
          <a:prstGeom prst="rect">
            <a:avLst/>
          </a:prstGeom>
        </p:spPr>
      </p:pic>
    </p:spTree>
    <p:extLst>
      <p:ext uri="{BB962C8B-B14F-4D97-AF65-F5344CB8AC3E}">
        <p14:creationId xmlns:p14="http://schemas.microsoft.com/office/powerpoint/2010/main" val="19354079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821480" y="1460449"/>
            <a:ext cx="9294319" cy="5080421"/>
          </a:xfrm>
          <a:prstGeom prst="rect">
            <a:avLst/>
          </a:prstGeom>
          <a:noFill/>
          <a:ln>
            <a:noFill/>
          </a:ln>
        </p:spPr>
        <p:txBody>
          <a:bodyPr>
            <a:noAutofit/>
          </a:bodyPr>
          <a:lstStyle>
            <a:lvl1pPr>
              <a:defRPr sz="3200">
                <a:solidFill>
                  <a:schemeClr val="tx1"/>
                </a:solidFill>
                <a:latin typeface="Calibri" charset="0"/>
                <a:ea typeface="新細明體" charset="0"/>
                <a:cs typeface="新細明體" charset="0"/>
              </a:defRPr>
            </a:lvl1pPr>
            <a:lvl2pPr>
              <a:defRPr sz="2800">
                <a:solidFill>
                  <a:schemeClr val="tx1"/>
                </a:solidFill>
                <a:latin typeface="Calibri" charset="0"/>
                <a:ea typeface="新細明體" charset="0"/>
                <a:cs typeface="新細明體" charset="0"/>
              </a:defRPr>
            </a:lvl2pPr>
            <a:lvl3pPr>
              <a:defRPr sz="2400">
                <a:solidFill>
                  <a:schemeClr val="tx1"/>
                </a:solidFill>
                <a:latin typeface="Calibri" charset="0"/>
                <a:ea typeface="新細明體" charset="0"/>
                <a:cs typeface="新細明體" charset="0"/>
              </a:defRPr>
            </a:lvl3pPr>
            <a:lvl4pPr>
              <a:defRPr sz="2000">
                <a:solidFill>
                  <a:schemeClr val="tx1"/>
                </a:solidFill>
                <a:latin typeface="Calibri" charset="0"/>
                <a:ea typeface="新細明體" charset="0"/>
                <a:cs typeface="新細明體" charset="0"/>
              </a:defRPr>
            </a:lvl4pPr>
            <a:lvl5pPr>
              <a:defRPr sz="2000">
                <a:solidFill>
                  <a:schemeClr val="tx1"/>
                </a:solidFill>
                <a:latin typeface="Calibri" charset="0"/>
                <a:ea typeface="新細明體" charset="0"/>
                <a:cs typeface="新細明體" charset="0"/>
              </a:defRPr>
            </a:lvl5pPr>
            <a:lvl6pPr eaLnBrk="0" fontAlgn="base" hangingPunct="0">
              <a:spcAft>
                <a:spcPct val="0"/>
              </a:spcAft>
              <a:buFont typeface="Arial" charset="0"/>
              <a:buChar char="»"/>
              <a:defRPr sz="2000">
                <a:solidFill>
                  <a:schemeClr val="tx1"/>
                </a:solidFill>
                <a:latin typeface="Calibri" charset="0"/>
                <a:ea typeface="新細明體" charset="0"/>
                <a:cs typeface="新細明體" charset="0"/>
              </a:defRPr>
            </a:lvl6pPr>
            <a:lvl7pPr eaLnBrk="0" fontAlgn="base" hangingPunct="0">
              <a:spcAft>
                <a:spcPct val="0"/>
              </a:spcAft>
              <a:buFont typeface="Arial" charset="0"/>
              <a:buChar char="»"/>
              <a:defRPr sz="2000">
                <a:solidFill>
                  <a:schemeClr val="tx1"/>
                </a:solidFill>
                <a:latin typeface="Calibri" charset="0"/>
                <a:ea typeface="新細明體" charset="0"/>
                <a:cs typeface="新細明體" charset="0"/>
              </a:defRPr>
            </a:lvl7pPr>
            <a:lvl8pPr eaLnBrk="0" fontAlgn="base" hangingPunct="0">
              <a:spcAft>
                <a:spcPct val="0"/>
              </a:spcAft>
              <a:buFont typeface="Arial" charset="0"/>
              <a:buChar char="»"/>
              <a:defRPr sz="2000">
                <a:solidFill>
                  <a:schemeClr val="tx1"/>
                </a:solidFill>
                <a:latin typeface="Calibri" charset="0"/>
                <a:ea typeface="新細明體" charset="0"/>
                <a:cs typeface="新細明體" charset="0"/>
              </a:defRPr>
            </a:lvl8pPr>
            <a:lvl9pPr eaLnBrk="0" fontAlgn="base" hangingPunct="0">
              <a:spcAft>
                <a:spcPct val="0"/>
              </a:spcAft>
              <a:buFont typeface="Arial" charset="0"/>
              <a:buChar char="»"/>
              <a:defRPr sz="2000">
                <a:solidFill>
                  <a:schemeClr val="tx1"/>
                </a:solidFill>
                <a:latin typeface="Calibri" charset="0"/>
                <a:ea typeface="新細明體" charset="0"/>
                <a:cs typeface="新細明體" charset="0"/>
              </a:defRPr>
            </a:lvl9pPr>
          </a:lstStyle>
          <a:p>
            <a:r>
              <a:rPr lang="en-US" altLang="zh-HK" sz="2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To claim for reimbursement</a:t>
            </a:r>
          </a:p>
          <a:p>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285750" indent="-285750">
              <a:buFont typeface="Arial" panose="020B0604020202020204" pitchFamily="34" charset="0"/>
              <a:buChar char="•"/>
            </a:pPr>
            <a: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You can </a:t>
            </a:r>
            <a:r>
              <a:rPr lang="en-US" altLang="zh-HK" sz="18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download</a:t>
            </a:r>
            <a: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 the Claim Form from the MIAO Website. Complete the Claim Form and send the Form and related documents, such as medical certificate, by post to the insurance company. </a:t>
            </a:r>
            <a:b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br>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285750" indent="-285750">
              <a:buFont typeface="Arial" panose="020B0604020202020204" pitchFamily="34" charset="0"/>
              <a:buChar char="•"/>
            </a:pPr>
            <a: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The insurance company will issue you a </a:t>
            </a:r>
            <a:r>
              <a:rPr lang="en-GB"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cheque</a:t>
            </a:r>
            <a: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 for reimbursement of claims. You therefore need to</a:t>
            </a:r>
            <a:r>
              <a:rPr lang="en-US" altLang="zh-HK" sz="1800" b="1" i="1"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US" altLang="zh-HK" sz="18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have</a:t>
            </a:r>
            <a:r>
              <a:rPr lang="en-US" altLang="zh-HK" sz="1800" b="1" dirty="0">
                <a:latin typeface="Arial" panose="020B0604020202020204" pitchFamily="34" charset="0"/>
                <a:ea typeface="微軟正黑體" panose="020B0604030504040204" pitchFamily="34" charset="-120"/>
                <a:cs typeface="Arial" panose="020B0604020202020204" pitchFamily="34" charset="0"/>
              </a:rPr>
              <a:t> </a:t>
            </a:r>
            <a:r>
              <a:rPr lang="en-US" altLang="zh-HK" sz="18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a bank account in Hong Kong</a:t>
            </a:r>
            <a:r>
              <a:rPr lang="en-US" altLang="zh-HK" sz="1800" b="1" i="1" dirty="0">
                <a:solidFill>
                  <a:srgbClr val="C00000"/>
                </a:solidFill>
                <a:latin typeface="Arial" panose="020B0604020202020204" pitchFamily="34" charset="0"/>
                <a:ea typeface="微軟正黑體" panose="020B0604030504040204" pitchFamily="34" charset="-120"/>
                <a:cs typeface="Arial" panose="020B0604020202020204" pitchFamily="34" charset="0"/>
              </a:rPr>
              <a:t> </a:t>
            </a:r>
            <a: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to receive reimbursement. </a:t>
            </a:r>
            <a:br>
              <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br>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r>
              <a:rPr lang="zh-CN" altLang="en-US" sz="24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申请索赔</a:t>
            </a:r>
            <a:endParaRPr lang="en-US" altLang="zh-HK" sz="2400"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285750" indent="-285750">
              <a:buFont typeface="Arial" panose="020B0604020202020204" pitchFamily="34" charset="0"/>
              <a:buChar char="•"/>
            </a:pP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你可以从内地及国际事务处的网页</a:t>
            </a:r>
            <a:r>
              <a:rPr lang="zh-CN" altLang="en-US" sz="18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下载</a:t>
            </a: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索赔申请表。填妥索赔申请表并把申请表连同有关文件</a:t>
            </a:r>
            <a:r>
              <a:rPr lang="en-US" altLang="zh-CN"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例如医生证明邮寄到承保的保险公司。</a:t>
            </a:r>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285750" indent="-285750">
              <a:buFont typeface="Arial" panose="020B0604020202020204" pitchFamily="34" charset="0"/>
              <a:buChar char="•"/>
            </a:pPr>
            <a:endParaRPr lang="en-US" altLang="zh-HK" sz="18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285750" indent="-285750">
              <a:buFont typeface="Arial" panose="020B0604020202020204" pitchFamily="34" charset="0"/>
              <a:buChar char="•"/>
            </a:pP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保险公司会以支票形式向你支付赔偿</a:t>
            </a:r>
            <a:r>
              <a:rPr lang="en-US" altLang="zh-CN"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所以你必须在</a:t>
            </a:r>
            <a:r>
              <a:rPr lang="zh-CN" altLang="en-US" sz="18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香港开设银行账户</a:t>
            </a:r>
            <a:r>
              <a:rPr lang="zh-CN" altLang="en-US" sz="1800" dirty="0">
                <a:solidFill>
                  <a:srgbClr val="001C58"/>
                </a:solidFill>
                <a:latin typeface="Arial" panose="020B0604020202020204" pitchFamily="34" charset="0"/>
                <a:ea typeface="微軟正黑體" panose="020B0604030504040204" pitchFamily="34" charset="-120"/>
                <a:cs typeface="Arial" panose="020B0604020202020204" pitchFamily="34" charset="0"/>
              </a:rPr>
              <a:t>才可以取得赔偿。</a:t>
            </a:r>
            <a:endParaRPr lang="en-US" altLang="zh-TW" sz="2000" dirty="0">
              <a:solidFill>
                <a:schemeClr val="tx2">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21</a:t>
            </a:fld>
            <a:endParaRPr lang="en-GB" dirty="0">
              <a:solidFill>
                <a:srgbClr val="001C58"/>
              </a:solidFill>
            </a:endParaRPr>
          </a:p>
        </p:txBody>
      </p:sp>
      <p:sp>
        <p:nvSpPr>
          <p:cNvPr id="8" name="標題 1"/>
          <p:cNvSpPr>
            <a:spLocks noGrp="1"/>
          </p:cNvSpPr>
          <p:nvPr>
            <p:ph type="title"/>
          </p:nvPr>
        </p:nvSpPr>
        <p:spPr>
          <a:xfrm>
            <a:off x="1181400" y="603885"/>
            <a:ext cx="8997236" cy="1325563"/>
          </a:xfrm>
        </p:spPr>
        <p:txBody>
          <a:bodyPr/>
          <a:lstStyle/>
          <a:p>
            <a:pPr>
              <a:lnSpc>
                <a:spcPct val="110000"/>
              </a:lnSpc>
            </a:pPr>
            <a:r>
              <a:rPr lang="en-GB" altLang="zh-TW" b="1" dirty="0">
                <a:solidFill>
                  <a:srgbClr val="001C58"/>
                </a:solidFill>
                <a:latin typeface="Arial" panose="020B0604020202020204" pitchFamily="34" charset="0"/>
                <a:ea typeface="微軟正黑體" panose="020B0604030504040204" pitchFamily="34" charset="-120"/>
                <a:cs typeface="Arial" panose="020B0604020202020204" pitchFamily="34" charset="0"/>
              </a:rPr>
              <a:t>If You Are Sick </a:t>
            </a:r>
            <a:r>
              <a:rPr lang="zh-TW" alt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生病</a:t>
            </a:r>
          </a:p>
        </p:txBody>
      </p:sp>
      <p:pic>
        <p:nvPicPr>
          <p:cNvPr id="2" name="Picture 1" descr="Claim - Free medical icons">
            <a:extLst>
              <a:ext uri="{FF2B5EF4-FFF2-40B4-BE49-F238E27FC236}">
                <a16:creationId xmlns:a16="http://schemas.microsoft.com/office/drawing/2014/main" id="{17AD8329-FF18-DCBC-68D8-A76C14F2841A}"/>
              </a:ext>
            </a:extLst>
          </p:cNvPr>
          <p:cNvPicPr>
            <a:picLocks noChangeAspect="1"/>
          </p:cNvPicPr>
          <p:nvPr/>
        </p:nvPicPr>
        <p:blipFill>
          <a:blip r:embed="rId2"/>
          <a:stretch>
            <a:fillRect/>
          </a:stretch>
        </p:blipFill>
        <p:spPr>
          <a:xfrm>
            <a:off x="213360" y="1529080"/>
            <a:ext cx="1605280" cy="1544320"/>
          </a:xfrm>
          <a:prstGeom prst="rect">
            <a:avLst/>
          </a:prstGeom>
        </p:spPr>
      </p:pic>
    </p:spTree>
    <p:extLst>
      <p:ext uri="{BB962C8B-B14F-4D97-AF65-F5344CB8AC3E}">
        <p14:creationId xmlns:p14="http://schemas.microsoft.com/office/powerpoint/2010/main" val="37273416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22</a:t>
            </a:fld>
            <a:endParaRPr lang="en-GB" dirty="0">
              <a:solidFill>
                <a:srgbClr val="001C58"/>
              </a:solidFill>
            </a:endParaRPr>
          </a:p>
        </p:txBody>
      </p:sp>
      <p:sp>
        <p:nvSpPr>
          <p:cNvPr id="2" name="標題 1"/>
          <p:cNvSpPr>
            <a:spLocks noGrp="1"/>
          </p:cNvSpPr>
          <p:nvPr>
            <p:ph type="title"/>
          </p:nvPr>
        </p:nvSpPr>
        <p:spPr>
          <a:xfrm>
            <a:off x="1041956" y="481965"/>
            <a:ext cx="8997236" cy="1225690"/>
          </a:xfrm>
        </p:spPr>
        <p:txBody>
          <a:bodyPr/>
          <a:lstStyle/>
          <a:p>
            <a:r>
              <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rPr>
              <a:t>In Case of Emergency </a:t>
            </a:r>
            <a:r>
              <a:rPr lang="zh-TW"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紧急情况 </a:t>
            </a:r>
            <a:endPar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val="4096465555"/>
              </p:ext>
            </p:extLst>
          </p:nvPr>
        </p:nvGraphicFramePr>
        <p:xfrm>
          <a:off x="6430620" y="1325442"/>
          <a:ext cx="5084442" cy="4919360"/>
        </p:xfrm>
        <a:graphic>
          <a:graphicData uri="http://schemas.openxmlformats.org/drawingml/2006/table">
            <a:tbl>
              <a:tblPr firstRow="1" bandRow="1">
                <a:tableStyleId>{0E3FDE45-AF77-4B5C-9715-49D594BDF05E}</a:tableStyleId>
              </a:tblPr>
              <a:tblGrid>
                <a:gridCol w="1500237">
                  <a:extLst>
                    <a:ext uri="{9D8B030D-6E8A-4147-A177-3AD203B41FA5}">
                      <a16:colId xmlns:a16="http://schemas.microsoft.com/office/drawing/2014/main" val="20000"/>
                    </a:ext>
                  </a:extLst>
                </a:gridCol>
                <a:gridCol w="3584205">
                  <a:extLst>
                    <a:ext uri="{9D8B030D-6E8A-4147-A177-3AD203B41FA5}">
                      <a16:colId xmlns:a16="http://schemas.microsoft.com/office/drawing/2014/main" val="20001"/>
                    </a:ext>
                  </a:extLst>
                </a:gridCol>
              </a:tblGrid>
              <a:tr h="459257">
                <a:tc gridSpan="2">
                  <a:txBody>
                    <a:bodyPr/>
                    <a:lstStyle/>
                    <a:p>
                      <a:pPr algn="ctr"/>
                      <a:r>
                        <a:rPr lang="zh-CN" altLang="en-US" sz="2400" dirty="0">
                          <a:solidFill>
                            <a:srgbClr val="C00000"/>
                          </a:solidFill>
                          <a:effectLst/>
                          <a:latin typeface="微軟正黑體" pitchFamily="34" charset="-120"/>
                          <a:ea typeface="微軟正黑體" pitchFamily="34" charset="-120"/>
                        </a:rPr>
                        <a:t>紧急情况</a:t>
                      </a:r>
                      <a:endParaRPr lang="en-GB" sz="2400" dirty="0">
                        <a:solidFill>
                          <a:srgbClr val="C00000"/>
                        </a:solidFill>
                        <a:effectLst/>
                        <a:latin typeface="微軟正黑體" pitchFamily="34" charset="-120"/>
                        <a:ea typeface="微軟正黑體" pitchFamily="34" charset="-120"/>
                      </a:endParaRPr>
                    </a:p>
                  </a:txBody>
                  <a:tcPr anchor="ctr"/>
                </a:tc>
                <a:tc hMerge="1">
                  <a:txBody>
                    <a:bodyPr/>
                    <a:lstStyle/>
                    <a:p>
                      <a:endParaRPr lang="en-GB" dirty="0">
                        <a:latin typeface="Franklin Gothic Medium" pitchFamily="34" charset="0"/>
                      </a:endParaRPr>
                    </a:p>
                  </a:txBody>
                  <a:tcPr>
                    <a:solidFill>
                      <a:schemeClr val="tx1"/>
                    </a:solidFill>
                  </a:tcPr>
                </a:tc>
                <a:extLst>
                  <a:ext uri="{0D108BD9-81ED-4DB2-BD59-A6C34878D82A}">
                    <a16:rowId xmlns:a16="http://schemas.microsoft.com/office/drawing/2014/main" val="10000"/>
                  </a:ext>
                </a:extLst>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财物失窃</a:t>
                      </a:r>
                      <a:endParaRPr kumimoji="0" lang="zh-HK" altLang="en-US" sz="1400" b="1"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baseline="0" dirty="0">
                          <a:solidFill>
                            <a:srgbClr val="001C58"/>
                          </a:solidFill>
                          <a:effectLst/>
                          <a:latin typeface="微軟正黑體" pitchFamily="34" charset="-120"/>
                          <a:ea typeface="微軟正黑體" pitchFamily="34" charset="-120"/>
                        </a:rPr>
                        <a:t>立即向警署报案 </a:t>
                      </a: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1"/>
                  </a:ext>
                </a:extLst>
              </a:tr>
              <a:tr h="5863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如遗失提款卡</a:t>
                      </a:r>
                      <a:r>
                        <a:rPr kumimoji="0" lang="zh-TW" altLang="en-US" sz="1400" u="none" strike="noStrike" cap="none" normalizeH="0" baseline="0" dirty="0">
                          <a:ln>
                            <a:noFill/>
                          </a:ln>
                          <a:solidFill>
                            <a:srgbClr val="001C58"/>
                          </a:solidFill>
                          <a:effectLst/>
                          <a:latin typeface="微軟正黑體" pitchFamily="34" charset="-120"/>
                          <a:ea typeface="微軟正黑體" pitchFamily="34" charset="-120"/>
                        </a:rPr>
                        <a:t>、</a:t>
                      </a: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信用卡 </a:t>
                      </a:r>
                      <a:endParaRPr lang="en-US"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kern="1200" baseline="0" dirty="0">
                          <a:solidFill>
                            <a:srgbClr val="001C58"/>
                          </a:solidFill>
                          <a:effectLst/>
                          <a:latin typeface="微軟正黑體" pitchFamily="34" charset="-120"/>
                          <a:ea typeface="微軟正黑體" pitchFamily="34" charset="-120"/>
                          <a:cs typeface="+mn-cs"/>
                        </a:rPr>
                        <a:t>尽</a:t>
                      </a:r>
                      <a:r>
                        <a:rPr lang="zh-CN" altLang="en-US" sz="1400" u="none" strike="noStrike" kern="1200" baseline="0" dirty="0">
                          <a:solidFill>
                            <a:srgbClr val="001C58"/>
                          </a:solidFill>
                          <a:effectLst/>
                          <a:latin typeface="微軟正黑體" pitchFamily="34" charset="-120"/>
                          <a:ea typeface="微軟正黑體" pitchFamily="34" charset="-120"/>
                          <a:cs typeface="+mn-cs"/>
                        </a:rPr>
                        <a:t>快向</a:t>
                      </a:r>
                      <a:r>
                        <a:rPr lang="zh-CN" altLang="en-US" sz="1400" u="none" strike="noStrike" kern="1200" baseline="0" dirty="0">
                          <a:solidFill>
                            <a:srgbClr val="001C58"/>
                          </a:solidFill>
                          <a:effectLst/>
                          <a:latin typeface="微軟正黑體" pitchFamily="34" charset="-120"/>
                          <a:ea typeface="微軟正黑體" pitchFamily="34" charset="-120"/>
                        </a:rPr>
                        <a:t>银行办理报失</a:t>
                      </a: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2"/>
                  </a:ext>
                </a:extLst>
              </a:tr>
              <a:tr h="7561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遗失八达通</a:t>
                      </a:r>
                      <a:endParaRPr kumimoji="0" lang="zh-HK" altLang="en-US" sz="1400" b="1"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baseline="0" dirty="0">
                          <a:solidFill>
                            <a:srgbClr val="001C58"/>
                          </a:solidFill>
                          <a:effectLst/>
                          <a:latin typeface="微軟正黑體" pitchFamily="34" charset="-120"/>
                          <a:ea typeface="微軟正黑體" pitchFamily="34" charset="-120"/>
                        </a:rPr>
                        <a:t>立即致电</a:t>
                      </a:r>
                      <a:r>
                        <a:rPr lang="en-US" altLang="zh-CN" sz="1400" u="none" strike="noStrike" kern="1200" baseline="0" dirty="0">
                          <a:solidFill>
                            <a:srgbClr val="001C58"/>
                          </a:solidFill>
                          <a:effectLst/>
                          <a:latin typeface="微軟正黑體" pitchFamily="34" charset="-120"/>
                          <a:ea typeface="微軟正黑體" pitchFamily="34" charset="-120"/>
                        </a:rPr>
                        <a:t>24</a:t>
                      </a:r>
                      <a:r>
                        <a:rPr lang="zh-CN" altLang="en-US" sz="1400" u="none" strike="noStrike" kern="1200" baseline="0" dirty="0">
                          <a:solidFill>
                            <a:srgbClr val="001C58"/>
                          </a:solidFill>
                          <a:effectLst/>
                          <a:latin typeface="微軟正黑體" pitchFamily="34" charset="-120"/>
                          <a:ea typeface="微軟正黑體" pitchFamily="34" charset="-120"/>
                        </a:rPr>
                        <a:t>小时八达通报失热线</a:t>
                      </a:r>
                      <a:r>
                        <a:rPr lang="en-US" altLang="zh-CN" sz="1400" u="none" strike="noStrike" kern="1200" baseline="0" dirty="0">
                          <a:solidFill>
                            <a:srgbClr val="001C58"/>
                          </a:solidFill>
                          <a:effectLst/>
                          <a:latin typeface="微軟正黑體" pitchFamily="34" charset="-120"/>
                          <a:ea typeface="微軟正黑體" pitchFamily="34" charset="-120"/>
                        </a:rPr>
                        <a:t>2266 2266</a:t>
                      </a:r>
                      <a:r>
                        <a:rPr lang="zh-CN" altLang="en-US" sz="1400" u="none" strike="noStrike" kern="1200" baseline="0" dirty="0">
                          <a:solidFill>
                            <a:srgbClr val="001C58"/>
                          </a:solidFill>
                          <a:effectLst/>
                          <a:latin typeface="微軟正黑體" pitchFamily="34" charset="-120"/>
                          <a:ea typeface="微軟正黑體" pitchFamily="34" charset="-120"/>
                        </a:rPr>
                        <a:t>以停止接受该八达通的交易 </a:t>
                      </a: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3"/>
                  </a:ext>
                </a:extLst>
              </a:tr>
              <a:tr h="94593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遗失护照</a:t>
                      </a:r>
                      <a:endParaRPr kumimoji="0" lang="zh-HK" altLang="en-US" sz="1400" b="1"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baseline="0" dirty="0">
                          <a:solidFill>
                            <a:srgbClr val="001C58"/>
                          </a:solidFill>
                          <a:effectLst/>
                          <a:latin typeface="微軟正黑體" pitchFamily="34" charset="-120"/>
                          <a:ea typeface="微軟正黑體" pitchFamily="34" charset="-120"/>
                        </a:rPr>
                        <a:t>可前往邻近的警署办理“报失财物”记录，然后联系中华人民共和国外交部驻香港特别行政区特派员公署或驻香港领馆申请办理补发手续</a:t>
                      </a: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4"/>
                  </a:ext>
                </a:extLst>
              </a:tr>
              <a:tr h="9361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遗失香港身份证 </a:t>
                      </a:r>
                      <a:endParaRPr kumimoji="0" lang="zh-HK" altLang="en-US" sz="1400" b="0"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baseline="0" dirty="0">
                          <a:solidFill>
                            <a:srgbClr val="001C58"/>
                          </a:solidFill>
                          <a:effectLst/>
                          <a:latin typeface="微軟正黑體" pitchFamily="34" charset="-120"/>
                          <a:ea typeface="微軟正黑體" pitchFamily="34" charset="-120"/>
                        </a:rPr>
                        <a:t>你必须在</a:t>
                      </a:r>
                      <a:r>
                        <a:rPr lang="en-US" altLang="zh-CN" sz="1400" u="none" strike="noStrike" kern="1200" baseline="0" dirty="0">
                          <a:solidFill>
                            <a:srgbClr val="001C58"/>
                          </a:solidFill>
                          <a:effectLst/>
                          <a:latin typeface="微軟正黑體" pitchFamily="34" charset="-120"/>
                          <a:ea typeface="微軟正黑體" pitchFamily="34" charset="-120"/>
                        </a:rPr>
                        <a:t>14</a:t>
                      </a:r>
                      <a:r>
                        <a:rPr lang="zh-CN" altLang="en-US" sz="1400" u="none" strike="noStrike" kern="1200" baseline="0" dirty="0">
                          <a:solidFill>
                            <a:srgbClr val="001C58"/>
                          </a:solidFill>
                          <a:effectLst/>
                          <a:latin typeface="微軟正黑體" pitchFamily="34" charset="-120"/>
                          <a:ea typeface="微軟正黑體" pitchFamily="34" charset="-120"/>
                        </a:rPr>
                        <a:t>天内向人事登记办事处报告及申领新证 </a:t>
                      </a: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5"/>
                  </a:ext>
                </a:extLst>
              </a:tr>
              <a:tr h="5802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遗失</a:t>
                      </a:r>
                      <a:r>
                        <a:rPr kumimoji="0" lang="en-US" altLang="zh-CN" sz="1400" u="none" strike="noStrike" cap="none" normalizeH="0" baseline="0" dirty="0">
                          <a:ln>
                            <a:noFill/>
                          </a:ln>
                          <a:solidFill>
                            <a:srgbClr val="001C58"/>
                          </a:solidFill>
                          <a:effectLst/>
                          <a:latin typeface="微軟正黑體" pitchFamily="34" charset="-120"/>
                          <a:ea typeface="微軟正黑體" pitchFamily="34" charset="-120"/>
                        </a:rPr>
                        <a:t>《</a:t>
                      </a:r>
                      <a:r>
                        <a:rPr kumimoji="0" lang="zh-CN" altLang="en-US" sz="1400" u="none" strike="noStrike" cap="none" normalizeH="0" baseline="0" dirty="0">
                          <a:ln>
                            <a:noFill/>
                          </a:ln>
                          <a:solidFill>
                            <a:srgbClr val="001C58"/>
                          </a:solidFill>
                          <a:effectLst/>
                          <a:latin typeface="微軟正黑體" pitchFamily="34" charset="-120"/>
                          <a:ea typeface="微軟正黑體" pitchFamily="34" charset="-120"/>
                        </a:rPr>
                        <a:t>往来港澳通行证</a:t>
                      </a:r>
                      <a:r>
                        <a:rPr kumimoji="0" lang="en-US" altLang="zh-CN" sz="1400" u="none" strike="noStrike" cap="none" normalizeH="0" baseline="0" dirty="0">
                          <a:ln>
                            <a:noFill/>
                          </a:ln>
                          <a:solidFill>
                            <a:srgbClr val="001C58"/>
                          </a:solidFill>
                          <a:effectLst/>
                          <a:latin typeface="微軟正黑體" pitchFamily="34" charset="-120"/>
                          <a:ea typeface="微軟正黑體" pitchFamily="34" charset="-120"/>
                        </a:rPr>
                        <a:t>》</a:t>
                      </a:r>
                      <a:endParaRPr kumimoji="0" lang="zh-HK" altLang="en-US" sz="1400" b="1" i="0" u="none" strike="noStrike" cap="none" normalizeH="0" baseline="0" dirty="0">
                        <a:ln>
                          <a:noFill/>
                        </a:ln>
                        <a:solidFill>
                          <a:srgbClr val="001C58"/>
                        </a:solidFill>
                        <a:effectLst/>
                        <a:latin typeface="微軟正黑體" pitchFamily="34" charset="-120"/>
                        <a:ea typeface="微軟正黑體" pitchFamily="34" charset="-12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baseline="0" dirty="0">
                          <a:solidFill>
                            <a:srgbClr val="001C58"/>
                          </a:solidFill>
                          <a:effectLst/>
                          <a:latin typeface="微軟正黑體" pitchFamily="34" charset="-120"/>
                          <a:ea typeface="微軟正黑體" pitchFamily="34" charset="-120"/>
                        </a:rPr>
                        <a:t>内地学生若遗失通行证需向内地及国际事务处查询补领手续</a:t>
                      </a:r>
                      <a:endParaRPr lang="en-HK" altLang="zh-CN" sz="1400" u="none" strike="noStrike" kern="1200" baseline="0" dirty="0">
                        <a:solidFill>
                          <a:srgbClr val="001C58"/>
                        </a:solidFill>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zh-HK" sz="1400" b="0" i="0" u="none" strike="noStrike" kern="1200" baseline="0" dirty="0">
                        <a:solidFill>
                          <a:srgbClr val="001C58"/>
                        </a:solidFill>
                        <a:effectLst/>
                        <a:latin typeface="微軟正黑體" pitchFamily="34" charset="-120"/>
                        <a:ea typeface="微軟正黑體" pitchFamily="34" charset="-120"/>
                        <a:cs typeface="+mn-cs"/>
                      </a:endParaRPr>
                    </a:p>
                  </a:txBody>
                  <a:tcPr marL="91455" marR="91455" marT="45728" marB="45728" horzOverflow="overflow"/>
                </a:tc>
                <a:extLst>
                  <a:ext uri="{0D108BD9-81ED-4DB2-BD59-A6C34878D82A}">
                    <a16:rowId xmlns:a16="http://schemas.microsoft.com/office/drawing/2014/main" val="10006"/>
                  </a:ext>
                </a:extLst>
              </a:tr>
            </a:tbl>
          </a:graphicData>
        </a:graphic>
      </p:graphicFrame>
      <p:graphicFrame>
        <p:nvGraphicFramePr>
          <p:cNvPr id="10" name="Content Placeholder 8"/>
          <p:cNvGraphicFramePr>
            <a:graphicFrameLocks/>
          </p:cNvGraphicFramePr>
          <p:nvPr/>
        </p:nvGraphicFramePr>
        <p:xfrm>
          <a:off x="1041956" y="1325443"/>
          <a:ext cx="5256584" cy="4939434"/>
        </p:xfrm>
        <a:graphic>
          <a:graphicData uri="http://schemas.openxmlformats.org/drawingml/2006/table">
            <a:tbl>
              <a:tblPr firstRow="1" bandRow="1">
                <a:tableStyleId>{0E3FDE45-AF77-4B5C-9715-49D594BDF05E}</a:tableStyleId>
              </a:tblPr>
              <a:tblGrid>
                <a:gridCol w="1314146">
                  <a:extLst>
                    <a:ext uri="{9D8B030D-6E8A-4147-A177-3AD203B41FA5}">
                      <a16:colId xmlns:a16="http://schemas.microsoft.com/office/drawing/2014/main" val="20000"/>
                    </a:ext>
                  </a:extLst>
                </a:gridCol>
                <a:gridCol w="3942438">
                  <a:extLst>
                    <a:ext uri="{9D8B030D-6E8A-4147-A177-3AD203B41FA5}">
                      <a16:colId xmlns:a16="http://schemas.microsoft.com/office/drawing/2014/main" val="20001"/>
                    </a:ext>
                  </a:extLst>
                </a:gridCol>
              </a:tblGrid>
              <a:tr h="470396">
                <a:tc gridSpan="2">
                  <a:txBody>
                    <a:bodyPr/>
                    <a:lstStyle/>
                    <a:p>
                      <a:pPr algn="ctr"/>
                      <a:r>
                        <a:rPr lang="en-US" altLang="zh-CN" sz="2400" dirty="0">
                          <a:solidFill>
                            <a:srgbClr val="C00000"/>
                          </a:solidFill>
                          <a:effectLst/>
                          <a:latin typeface="Arial" panose="020B0604020202020204" pitchFamily="34" charset="0"/>
                          <a:ea typeface="微軟正黑體" pitchFamily="34" charset="-120"/>
                          <a:cs typeface="Arial" panose="020B0604020202020204" pitchFamily="34" charset="0"/>
                        </a:rPr>
                        <a:t>Emergency</a:t>
                      </a:r>
                      <a:endParaRPr lang="en-GB" sz="2400" dirty="0">
                        <a:solidFill>
                          <a:srgbClr val="C00000"/>
                        </a:solidFill>
                        <a:effectLst/>
                        <a:latin typeface="Arial" panose="020B0604020202020204" pitchFamily="34" charset="0"/>
                        <a:ea typeface="微軟正黑體" pitchFamily="34" charset="-120"/>
                        <a:cs typeface="Arial" panose="020B0604020202020204" pitchFamily="34" charset="0"/>
                      </a:endParaRPr>
                    </a:p>
                  </a:txBody>
                  <a:tcPr anchor="ctr"/>
                </a:tc>
                <a:tc hMerge="1">
                  <a:txBody>
                    <a:bodyPr/>
                    <a:lstStyle/>
                    <a:p>
                      <a:endParaRPr lang="en-GB" dirty="0">
                        <a:latin typeface="Franklin Gothic Medium" pitchFamily="34" charset="0"/>
                      </a:endParaRPr>
                    </a:p>
                  </a:txBody>
                  <a:tcPr>
                    <a:solidFill>
                      <a:schemeClr val="tx1"/>
                    </a:solidFill>
                  </a:tcPr>
                </a:tc>
                <a:extLst>
                  <a:ext uri="{0D108BD9-81ED-4DB2-BD59-A6C34878D82A}">
                    <a16:rowId xmlns:a16="http://schemas.microsoft.com/office/drawing/2014/main" val="10000"/>
                  </a:ext>
                </a:extLst>
              </a:tr>
              <a:tr h="4989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wallet or valuables</a:t>
                      </a:r>
                      <a:endParaRPr kumimoji="0" lang="zh-HK" altLang="en-US" sz="1400" b="1"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Report to police</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1"/>
                  </a:ext>
                </a:extLst>
              </a:tr>
              <a:tr h="53313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ATM / credit card </a:t>
                      </a:r>
                      <a:endParaRPr lang="en-US"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Report to your card issuer as quickly as possible</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2"/>
                  </a:ext>
                </a:extLst>
              </a:tr>
              <a:tr h="78407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Student Octopus  </a:t>
                      </a:r>
                      <a:b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br>
                      <a:endParaRPr kumimoji="0" lang="zh-HK" altLang="en-US" sz="1400" b="1"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Call the 24-hour hotline 2266 2266 to report the loss and stop further transactions using the lost card</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3"/>
                  </a:ext>
                </a:extLst>
              </a:tr>
              <a:tr h="9361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passport </a:t>
                      </a:r>
                      <a:b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br>
                      <a:endParaRPr kumimoji="0" lang="zh-HK" altLang="en-US" sz="1400" b="1"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File a report at the nearest police station. Contact your consulate for  replacement</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4"/>
                  </a:ext>
                </a:extLst>
              </a:tr>
              <a:tr h="9412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HKID Card  </a:t>
                      </a:r>
                      <a:br>
                        <a:rPr kumimoji="0" lang="en-US" altLang="zh-HK"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br>
                      <a:endParaRPr kumimoji="0" lang="zh-HK" altLang="en-US" sz="1400" b="0"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Report to any Registration of Persons Office and apply for a replacement within 14 days. (Return original if destroyed, damaged or defaced)</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5"/>
                  </a:ext>
                </a:extLst>
              </a:tr>
              <a:tr h="7526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rPr>
                        <a:t>Lost Entry Permit  </a:t>
                      </a:r>
                      <a:endParaRPr kumimoji="0" lang="zh-HK" altLang="en-US" sz="1400" b="1" i="0" u="none" strike="noStrike" cap="none" normalizeH="0" baseline="0" dirty="0">
                        <a:ln>
                          <a:noFill/>
                        </a:ln>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40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rPr>
                        <a:t>Mainland students losing Entry Permit should contact MIAO for procedures to apply for a replacement</a:t>
                      </a:r>
                      <a:endParaRPr lang="en-GB" altLang="zh-HK" sz="1400" b="0" i="0" u="none" strike="noStrike" kern="1200" baseline="0" dirty="0">
                        <a:solidFill>
                          <a:srgbClr val="001C58"/>
                        </a:solidFill>
                        <a:effectLst/>
                        <a:latin typeface="Arial" panose="020B0604020202020204" pitchFamily="34" charset="0"/>
                        <a:ea typeface="微軟正黑體" pitchFamily="34" charset="-120"/>
                        <a:cs typeface="Arial" panose="020B0604020202020204" pitchFamily="34" charset="0"/>
                      </a:endParaRPr>
                    </a:p>
                  </a:txBody>
                  <a:tcPr marL="91455" marR="91455" marT="45728" marB="45728"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337609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8"/>
          <p:cNvSpPr>
            <a:spLocks noGrp="1"/>
          </p:cNvSpPr>
          <p:nvPr>
            <p:ph type="sldNum" sz="quarter" idx="12"/>
          </p:nvPr>
        </p:nvSpPr>
        <p:spPr>
          <a:xfrm>
            <a:off x="8280205" y="6392472"/>
            <a:ext cx="2743200" cy="365125"/>
          </a:xfrm>
        </p:spPr>
        <p:txBody>
          <a:bodyPr/>
          <a:lstStyle/>
          <a:p>
            <a:fld id="{6EECD2A1-2B4D-4CCC-84D7-90E01EEDC7F0}" type="slidenum">
              <a:rPr lang="en-GB" smtClean="0">
                <a:solidFill>
                  <a:srgbClr val="001C58"/>
                </a:solidFill>
                <a:latin typeface="Arial" panose="020B0604020202020204" pitchFamily="34" charset="0"/>
              </a:rPr>
              <a:t>3</a:t>
            </a:fld>
            <a:endParaRPr lang="en-GB" dirty="0">
              <a:solidFill>
                <a:srgbClr val="001C58"/>
              </a:solidFill>
              <a:latin typeface="Arial" panose="020B0604020202020204" pitchFamily="34" charset="0"/>
            </a:endParaRPr>
          </a:p>
        </p:txBody>
      </p:sp>
      <p:sp>
        <p:nvSpPr>
          <p:cNvPr id="5" name="內容版面配置區 14"/>
          <p:cNvSpPr txBox="1">
            <a:spLocks/>
          </p:cNvSpPr>
          <p:nvPr/>
        </p:nvSpPr>
        <p:spPr>
          <a:xfrm>
            <a:off x="7045636" y="1936603"/>
            <a:ext cx="4929292" cy="436149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altLang="zh-CN" sz="3200" dirty="0">
              <a:solidFill>
                <a:srgbClr val="001C58"/>
              </a:solidFill>
              <a:latin typeface="Arial" panose="020B0604020202020204" pitchFamily="34" charset="0"/>
              <a:ea typeface="微軟正黑體" panose="020B0604030504040204" pitchFamily="34" charset="-120"/>
            </a:endParaRPr>
          </a:p>
          <a:p>
            <a:pPr marL="514350" indent="-514350">
              <a:buFont typeface="+mj-lt"/>
              <a:buAutoNum type="arabicPeriod"/>
            </a:pPr>
            <a:r>
              <a:rPr lang="zh-CN" altLang="en-US" sz="2500" dirty="0">
                <a:solidFill>
                  <a:srgbClr val="001C58"/>
                </a:solidFill>
                <a:latin typeface="Arial"/>
                <a:ea typeface="微軟正黑體"/>
                <a:cs typeface="Arial"/>
              </a:rPr>
              <a:t>香港身份证</a:t>
            </a:r>
            <a:endParaRPr lang="en-US" altLang="zh-CN" sz="2500">
              <a:solidFill>
                <a:srgbClr val="001C58"/>
              </a:solidFill>
              <a:latin typeface="Arial"/>
              <a:ea typeface="微軟正黑體"/>
              <a:cs typeface="Arial"/>
            </a:endParaRPr>
          </a:p>
          <a:p>
            <a:pPr marL="514350" indent="-514350">
              <a:buFont typeface="+mj-lt"/>
              <a:buAutoNum type="arabicPeriod"/>
            </a:pPr>
            <a:r>
              <a:rPr lang="zh-CN" altLang="en-US" sz="2500" dirty="0">
                <a:solidFill>
                  <a:srgbClr val="001C58"/>
                </a:solidFill>
                <a:latin typeface="Arial"/>
                <a:ea typeface="微軟正黑體"/>
                <a:cs typeface="Arial"/>
              </a:rPr>
              <a:t>银行账户</a:t>
            </a:r>
            <a:endParaRPr lang="en-US" altLang="zh-HK" sz="2500">
              <a:solidFill>
                <a:srgbClr val="001C58"/>
              </a:solidFill>
              <a:latin typeface="Arial"/>
              <a:ea typeface="微軟正黑體"/>
              <a:cs typeface="Arial"/>
            </a:endParaRPr>
          </a:p>
          <a:p>
            <a:pPr marL="514350" indent="-514350">
              <a:buFont typeface="+mj-lt"/>
              <a:buAutoNum type="arabicPeriod"/>
            </a:pPr>
            <a:r>
              <a:rPr lang="zh-CN" altLang="en-US" sz="2500" dirty="0">
                <a:solidFill>
                  <a:srgbClr val="001C58"/>
                </a:solidFill>
                <a:latin typeface="Arial"/>
                <a:ea typeface="微軟正黑體"/>
                <a:cs typeface="Arial"/>
              </a:rPr>
              <a:t>付款 </a:t>
            </a:r>
            <a:endParaRPr lang="en-US" altLang="zh-CN" sz="2500">
              <a:solidFill>
                <a:srgbClr val="001C58"/>
              </a:solidFill>
              <a:latin typeface="Arial"/>
              <a:ea typeface="微軟正黑體"/>
              <a:cs typeface="Arial"/>
            </a:endParaRPr>
          </a:p>
          <a:p>
            <a:pPr marL="514350" indent="-514350">
              <a:buFont typeface="+mj-lt"/>
              <a:buAutoNum type="arabicPeriod"/>
            </a:pPr>
            <a:r>
              <a:rPr lang="zh-CN" altLang="en-US" sz="2500" dirty="0">
                <a:solidFill>
                  <a:srgbClr val="001C58"/>
                </a:solidFill>
                <a:latin typeface="Arial"/>
                <a:ea typeface="微軟正黑體"/>
                <a:cs typeface="Arial"/>
              </a:rPr>
              <a:t>生病</a:t>
            </a:r>
            <a:endParaRPr lang="en-US" altLang="zh-CN" sz="2500">
              <a:solidFill>
                <a:srgbClr val="001C58"/>
              </a:solidFill>
              <a:latin typeface="Arial"/>
              <a:ea typeface="微軟正黑體"/>
              <a:cs typeface="Arial"/>
            </a:endParaRPr>
          </a:p>
          <a:p>
            <a:pPr marL="514350" indent="-514350">
              <a:buFont typeface="+mj-lt"/>
              <a:buAutoNum type="arabicPeriod"/>
            </a:pPr>
            <a:r>
              <a:rPr lang="zh-CN" altLang="en-US" sz="2500" dirty="0">
                <a:solidFill>
                  <a:srgbClr val="001C58"/>
                </a:solidFill>
                <a:latin typeface="Arial"/>
                <a:ea typeface="微軟正黑體"/>
                <a:cs typeface="Arial"/>
              </a:rPr>
              <a:t>紧急情况 </a:t>
            </a:r>
            <a:endParaRPr lang="en-US" altLang="zh-HK" sz="2500" dirty="0">
              <a:solidFill>
                <a:srgbClr val="001C58"/>
              </a:solidFill>
              <a:latin typeface="Arial"/>
              <a:ea typeface="微軟正黑體"/>
              <a:cs typeface="Arial"/>
            </a:endParaRPr>
          </a:p>
        </p:txBody>
      </p:sp>
      <p:sp>
        <p:nvSpPr>
          <p:cNvPr id="6" name="標題 3"/>
          <p:cNvSpPr>
            <a:spLocks noGrp="1"/>
          </p:cNvSpPr>
          <p:nvPr>
            <p:ph type="title"/>
          </p:nvPr>
        </p:nvSpPr>
        <p:spPr>
          <a:xfrm>
            <a:off x="1129405" y="612799"/>
            <a:ext cx="8997236" cy="1325563"/>
          </a:xfrm>
        </p:spPr>
        <p:txBody>
          <a:bodyPr vert="horz" wrap="square" lIns="91440" tIns="45720" rIns="91440" bIns="45720" rtlCol="0" anchor="ctr">
            <a:noAutofit/>
          </a:bodyPr>
          <a:lstStyle/>
          <a:p>
            <a:r>
              <a:rPr lang="en-GB" sz="4400" dirty="0"/>
              <a:t>Living in Hong Kong </a:t>
            </a:r>
            <a:r>
              <a:rPr lang="sv-SE" sz="4400" b="1" dirty="0">
                <a:latin typeface="Microsoft JhengHei"/>
                <a:ea typeface="Microsoft JhengHei"/>
              </a:rPr>
              <a:t>活在香港</a:t>
            </a:r>
            <a:endParaRPr lang="en-GB" sz="4400" b="1" dirty="0">
              <a:latin typeface="Microsoft JhengHei"/>
              <a:ea typeface="Microsoft JhengHei"/>
            </a:endParaRPr>
          </a:p>
        </p:txBody>
      </p:sp>
      <p:sp>
        <p:nvSpPr>
          <p:cNvPr id="7" name="內容版面配置區 15"/>
          <p:cNvSpPr txBox="1">
            <a:spLocks/>
          </p:cNvSpPr>
          <p:nvPr/>
        </p:nvSpPr>
        <p:spPr>
          <a:xfrm>
            <a:off x="952922" y="1946763"/>
            <a:ext cx="514620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altLang="zh-HK" sz="2500" dirty="0">
              <a:solidFill>
                <a:srgbClr val="001C58"/>
              </a:solidFill>
              <a:latin typeface="Arial" panose="020B0604020202020204" pitchFamily="34" charset="0"/>
              <a:ea typeface="微軟正黑體" panose="020B0604030504040204" pitchFamily="34" charset="-120"/>
              <a:cs typeface="Arial"/>
            </a:endParaRPr>
          </a:p>
          <a:p>
            <a:pPr marL="514350" indent="-514350">
              <a:buFont typeface="+mj-lt"/>
              <a:buAutoNum type="arabicPeriod"/>
            </a:pPr>
            <a:r>
              <a:rPr lang="en-US" altLang="zh-HK" sz="2500" dirty="0">
                <a:solidFill>
                  <a:srgbClr val="001C58"/>
                </a:solidFill>
                <a:latin typeface="Arial"/>
                <a:ea typeface="微軟正黑體"/>
                <a:cs typeface="Arial"/>
              </a:rPr>
              <a:t>Hong Kong Identity Card</a:t>
            </a:r>
          </a:p>
          <a:p>
            <a:pPr marL="514350" indent="-514350">
              <a:buFont typeface="+mj-lt"/>
              <a:buAutoNum type="arabicPeriod"/>
            </a:pPr>
            <a:r>
              <a:rPr lang="en-US" altLang="zh-HK" sz="2500" dirty="0">
                <a:solidFill>
                  <a:srgbClr val="001C58"/>
                </a:solidFill>
                <a:latin typeface="Arial"/>
                <a:ea typeface="微軟正黑體"/>
                <a:cs typeface="Arial"/>
              </a:rPr>
              <a:t>Bank Account </a:t>
            </a:r>
          </a:p>
          <a:p>
            <a:pPr marL="514350" indent="-514350">
              <a:buFont typeface="+mj-lt"/>
              <a:buAutoNum type="arabicPeriod"/>
            </a:pPr>
            <a:r>
              <a:rPr lang="en-US" altLang="zh-HK" sz="2500" dirty="0">
                <a:solidFill>
                  <a:srgbClr val="001C58"/>
                </a:solidFill>
                <a:latin typeface="Arial"/>
                <a:ea typeface="微軟正黑體"/>
                <a:cs typeface="Arial"/>
              </a:rPr>
              <a:t>Payment </a:t>
            </a:r>
          </a:p>
          <a:p>
            <a:pPr marL="514350" indent="-514350">
              <a:buFont typeface="+mj-lt"/>
              <a:buAutoNum type="arabicPeriod"/>
            </a:pPr>
            <a:r>
              <a:rPr lang="en-US" altLang="zh-HK" sz="2500" dirty="0">
                <a:solidFill>
                  <a:srgbClr val="001C58"/>
                </a:solidFill>
                <a:latin typeface="Arial"/>
                <a:ea typeface="微軟正黑體"/>
                <a:cs typeface="Arial"/>
              </a:rPr>
              <a:t>If You Are Sick </a:t>
            </a:r>
          </a:p>
          <a:p>
            <a:pPr marL="514350" indent="-514350">
              <a:buFont typeface="+mj-lt"/>
              <a:buAutoNum type="arabicPeriod"/>
            </a:pPr>
            <a:r>
              <a:rPr lang="en-US" altLang="zh-HK" sz="2500" dirty="0">
                <a:solidFill>
                  <a:srgbClr val="001C58"/>
                </a:solidFill>
                <a:latin typeface="Arial"/>
                <a:ea typeface="微軟正黑體"/>
                <a:cs typeface="Arial"/>
              </a:rPr>
              <a:t>In Case of Emergency</a:t>
            </a:r>
            <a:endParaRPr lang="en-GB" sz="2500" dirty="0">
              <a:latin typeface="Arial"/>
              <a:ea typeface="微軟正黑體"/>
              <a:cs typeface="Arial"/>
            </a:endParaRPr>
          </a:p>
        </p:txBody>
      </p:sp>
      <p:pic>
        <p:nvPicPr>
          <p:cNvPr id="2" name="Picture 1" descr="File:Flag of Hong Kong.svg - Wikimedia Incubator">
            <a:extLst>
              <a:ext uri="{FF2B5EF4-FFF2-40B4-BE49-F238E27FC236}">
                <a16:creationId xmlns:a16="http://schemas.microsoft.com/office/drawing/2014/main" id="{7D0315B9-050F-5582-4EBE-4C18D8B60335}"/>
              </a:ext>
            </a:extLst>
          </p:cNvPr>
          <p:cNvPicPr>
            <a:picLocks noChangeAspect="1"/>
          </p:cNvPicPr>
          <p:nvPr/>
        </p:nvPicPr>
        <p:blipFill>
          <a:blip r:embed="rId2"/>
          <a:stretch>
            <a:fillRect/>
          </a:stretch>
        </p:blipFill>
        <p:spPr>
          <a:xfrm>
            <a:off x="9348905" y="892351"/>
            <a:ext cx="916636" cy="604780"/>
          </a:xfrm>
          <a:prstGeom prst="rect">
            <a:avLst/>
          </a:prstGeom>
        </p:spPr>
      </p:pic>
    </p:spTree>
    <p:extLst>
      <p:ext uri="{BB962C8B-B14F-4D97-AF65-F5344CB8AC3E}">
        <p14:creationId xmlns:p14="http://schemas.microsoft.com/office/powerpoint/2010/main" val="40237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FFCDE89-B247-4C77-AC52-142442FE9C65}" type="slidenum">
              <a:rPr lang="en-US" smtClean="0"/>
              <a:pPr/>
              <a:t>4</a:t>
            </a:fld>
            <a:endParaRPr lang="en-US" dirty="0"/>
          </a:p>
        </p:txBody>
      </p:sp>
      <p:sp>
        <p:nvSpPr>
          <p:cNvPr id="3" name="標題 2"/>
          <p:cNvSpPr>
            <a:spLocks noGrp="1"/>
          </p:cNvSpPr>
          <p:nvPr>
            <p:ph type="title"/>
          </p:nvPr>
        </p:nvSpPr>
        <p:spPr>
          <a:xfrm>
            <a:off x="859571" y="2435880"/>
            <a:ext cx="10218514" cy="1562417"/>
          </a:xfrm>
        </p:spPr>
        <p:txBody>
          <a:bodyPr>
            <a:normAutofit/>
          </a:bodyPr>
          <a:lstStyle/>
          <a:p>
            <a:r>
              <a:rPr lang="en-HK" sz="4400" b="1" dirty="0">
                <a:solidFill>
                  <a:srgbClr val="001C58"/>
                </a:solidFill>
                <a:latin typeface="Arial"/>
                <a:ea typeface="Microsoft JhengHei"/>
              </a:rPr>
              <a:t>Hong Kong Identity Card </a:t>
            </a:r>
            <a:br>
              <a:rPr lang="en-HK" sz="4400" b="1" dirty="0">
                <a:solidFill>
                  <a:srgbClr val="001C58"/>
                </a:solidFill>
                <a:latin typeface="Arial"/>
                <a:ea typeface="Microsoft JhengHei"/>
              </a:rPr>
            </a:br>
            <a:r>
              <a:rPr lang="zh-CN" altLang="en-US" sz="4400" b="1" dirty="0">
                <a:solidFill>
                  <a:srgbClr val="001C58"/>
                </a:solidFill>
                <a:latin typeface="Arial"/>
                <a:ea typeface="Microsoft JhengHei"/>
              </a:rPr>
              <a:t>香港身份证</a:t>
            </a:r>
            <a:endParaRPr lang="en-US" sz="4400" b="1" dirty="0">
              <a:solidFill>
                <a:srgbClr val="001C58"/>
              </a:solidFill>
              <a:latin typeface="Arial"/>
              <a:ea typeface="Microsoft JhengHei"/>
            </a:endParaRPr>
          </a:p>
        </p:txBody>
      </p:sp>
    </p:spTree>
    <p:extLst>
      <p:ext uri="{BB962C8B-B14F-4D97-AF65-F5344CB8AC3E}">
        <p14:creationId xmlns:p14="http://schemas.microsoft.com/office/powerpoint/2010/main" val="70658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CDE89-B247-4C77-AC52-142442FE9C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標題 2"/>
          <p:cNvSpPr>
            <a:spLocks noGrp="1"/>
          </p:cNvSpPr>
          <p:nvPr>
            <p:ph type="title"/>
          </p:nvPr>
        </p:nvSpPr>
        <p:spPr>
          <a:xfrm>
            <a:off x="1083844" y="2374920"/>
            <a:ext cx="10218514" cy="1420177"/>
          </a:xfrm>
        </p:spPr>
        <p:txBody>
          <a:bodyPr>
            <a:normAutofit/>
          </a:bodyPr>
          <a:lstStyle/>
          <a:p>
            <a:r>
              <a:rPr lang="en-HK" sz="4400" b="1" dirty="0">
                <a:solidFill>
                  <a:srgbClr val="001C58"/>
                </a:solidFill>
                <a:latin typeface="Arial"/>
                <a:ea typeface="Microsoft JhengHei"/>
              </a:rPr>
              <a:t>Bank Account </a:t>
            </a:r>
            <a:br>
              <a:rPr lang="en-HK" sz="4400" b="1" dirty="0">
                <a:solidFill>
                  <a:srgbClr val="001C58"/>
                </a:solidFill>
                <a:latin typeface="Arial"/>
                <a:ea typeface="Microsoft JhengHei"/>
              </a:rPr>
            </a:br>
            <a:r>
              <a:rPr lang="zh-TW" altLang="en-US" sz="4400" b="1" dirty="0">
                <a:solidFill>
                  <a:srgbClr val="001C58"/>
                </a:solidFill>
                <a:latin typeface="Arial"/>
                <a:ea typeface="Microsoft JhengHei"/>
              </a:rPr>
              <a:t>银行账户</a:t>
            </a:r>
            <a:endParaRPr lang="en-US" sz="4400" b="1" dirty="0">
              <a:solidFill>
                <a:srgbClr val="001C58"/>
              </a:solidFill>
              <a:latin typeface="Arial"/>
              <a:ea typeface="Microsoft JhengHei"/>
            </a:endParaRPr>
          </a:p>
        </p:txBody>
      </p:sp>
    </p:spTree>
    <p:extLst>
      <p:ext uri="{BB962C8B-B14F-4D97-AF65-F5344CB8AC3E}">
        <p14:creationId xmlns:p14="http://schemas.microsoft.com/office/powerpoint/2010/main" val="81869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8"/>
          <p:cNvSpPr>
            <a:spLocks noGrp="1"/>
          </p:cNvSpPr>
          <p:nvPr>
            <p:ph type="sldNum" sz="quarter" idx="12"/>
          </p:nvPr>
        </p:nvSpPr>
        <p:spPr>
          <a:xfrm>
            <a:off x="9100820" y="6228349"/>
            <a:ext cx="2743200" cy="365125"/>
          </a:xfrm>
        </p:spPr>
        <p:txBody>
          <a:bodyPr/>
          <a:lstStyle/>
          <a:p>
            <a:fld id="{6EECD2A1-2B4D-4CCC-84D7-90E01EEDC7F0}" type="slidenum">
              <a:rPr lang="en-GB" smtClean="0">
                <a:solidFill>
                  <a:srgbClr val="001C58"/>
                </a:solidFill>
                <a:latin typeface="Arial" panose="020B0604020202020204" pitchFamily="34" charset="0"/>
              </a:rPr>
              <a:t>6</a:t>
            </a:fld>
            <a:endParaRPr lang="en-GB" dirty="0">
              <a:solidFill>
                <a:srgbClr val="001C58"/>
              </a:solidFill>
              <a:latin typeface="Arial" panose="020B0604020202020204" pitchFamily="34" charset="0"/>
            </a:endParaRPr>
          </a:p>
        </p:txBody>
      </p:sp>
      <p:sp>
        <p:nvSpPr>
          <p:cNvPr id="6" name="內容版面配置區 19"/>
          <p:cNvSpPr txBox="1">
            <a:spLocks/>
          </p:cNvSpPr>
          <p:nvPr/>
        </p:nvSpPr>
        <p:spPr>
          <a:xfrm>
            <a:off x="8059223" y="1190827"/>
            <a:ext cx="4411132" cy="2654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2000" b="1" dirty="0">
                <a:solidFill>
                  <a:srgbClr val="001C58"/>
                </a:solidFill>
                <a:latin typeface="微軟正黑體" panose="020B0604030504040204" pitchFamily="34" charset="-120"/>
                <a:ea typeface="微軟正黑體" panose="020B0604030504040204" pitchFamily="34" charset="-120"/>
              </a:rPr>
              <a:t>香港主要银行包括</a:t>
            </a:r>
            <a:r>
              <a:rPr lang="en-US" altLang="zh-CN" sz="2000" b="1" dirty="0">
                <a:solidFill>
                  <a:srgbClr val="001C58"/>
                </a:solidFill>
                <a:latin typeface="微軟正黑體" panose="020B0604030504040204" pitchFamily="34" charset="-120"/>
                <a:ea typeface="微軟正黑體" panose="020B0604030504040204" pitchFamily="34" charset="-120"/>
              </a:rPr>
              <a:t>:</a:t>
            </a:r>
            <a:endParaRPr lang="en-GB" altLang="zh-HK" sz="2000" b="1"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CN" altLang="en-US" sz="2000" dirty="0">
                <a:solidFill>
                  <a:srgbClr val="001C58"/>
                </a:solidFill>
                <a:latin typeface="微軟正黑體" panose="020B0604030504040204" pitchFamily="34" charset="-120"/>
                <a:ea typeface="微軟正黑體" panose="020B0604030504040204" pitchFamily="34" charset="-120"/>
              </a:rPr>
              <a:t>中国银行</a:t>
            </a:r>
            <a:endParaRPr lang="en-US" altLang="zh-CN" sz="2000"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CN" altLang="en-US" sz="2000" dirty="0">
                <a:solidFill>
                  <a:srgbClr val="001C58"/>
                </a:solidFill>
                <a:latin typeface="微軟正黑體" panose="020B0604030504040204" pitchFamily="34" charset="-120"/>
                <a:ea typeface="微軟正黑體" panose="020B0604030504040204" pitchFamily="34" charset="-120"/>
              </a:rPr>
              <a:t>恒生银行 </a:t>
            </a:r>
            <a:endParaRPr lang="en-GB" altLang="zh-HK" sz="2000"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CN" altLang="en-US" sz="2000" dirty="0">
                <a:solidFill>
                  <a:srgbClr val="001C58"/>
                </a:solidFill>
                <a:latin typeface="微軟正黑體" panose="020B0604030504040204" pitchFamily="34" charset="-120"/>
                <a:ea typeface="微軟正黑體" panose="020B0604030504040204" pitchFamily="34" charset="-120"/>
              </a:rPr>
              <a:t>香港上海汇丰银行 </a:t>
            </a:r>
            <a:endParaRPr lang="en-GB" altLang="zh-HK" sz="2000"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CN" altLang="en-US" sz="2000" dirty="0">
                <a:solidFill>
                  <a:srgbClr val="001C58"/>
                </a:solidFill>
                <a:latin typeface="微軟正黑體" panose="020B0604030504040204" pitchFamily="34" charset="-120"/>
                <a:ea typeface="微軟正黑體" panose="020B0604030504040204" pitchFamily="34" charset="-120"/>
              </a:rPr>
              <a:t>渣打银行 </a:t>
            </a:r>
            <a:endParaRPr lang="en-GB" altLang="zh-HK" sz="2000"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CN" altLang="en-US" sz="2000" dirty="0">
                <a:solidFill>
                  <a:srgbClr val="001C58"/>
                </a:solidFill>
                <a:latin typeface="微軟正黑體" panose="020B0604030504040204" pitchFamily="34" charset="-120"/>
                <a:ea typeface="微軟正黑體" panose="020B0604030504040204" pitchFamily="34" charset="-120"/>
              </a:rPr>
              <a:t>东亚银行 </a:t>
            </a:r>
            <a:endParaRPr lang="en-GB" altLang="zh-CN" sz="2000" dirty="0">
              <a:solidFill>
                <a:srgbClr val="001C58"/>
              </a:solidFill>
              <a:latin typeface="微軟正黑體" panose="020B0604030504040204" pitchFamily="34" charset="-120"/>
              <a:ea typeface="微軟正黑體" panose="020B0604030504040204" pitchFamily="34" charset="-120"/>
            </a:endParaRPr>
          </a:p>
          <a:p>
            <a:pPr marL="800100" lvl="1" indent="-342900">
              <a:lnSpc>
                <a:spcPct val="100000"/>
              </a:lnSpc>
              <a:buClr>
                <a:srgbClr val="C00000"/>
              </a:buClr>
              <a:buFont typeface="Wingdings 3" panose="05040102010807070707" pitchFamily="18" charset="2"/>
              <a:buChar char=""/>
            </a:pPr>
            <a:r>
              <a:rPr lang="zh-TW" altLang="en-US" sz="2000" dirty="0">
                <a:solidFill>
                  <a:srgbClr val="001C58"/>
                </a:solidFill>
                <a:latin typeface="微軟正黑體" panose="020B0604030504040204" pitchFamily="34" charset="-120"/>
                <a:ea typeface="微軟正黑體" panose="020B0604030504040204" pitchFamily="34" charset="-120"/>
              </a:rPr>
              <a:t>花旗银行</a:t>
            </a:r>
            <a:endParaRPr lang="en-GB" altLang="zh-CN" sz="2000" dirty="0">
              <a:solidFill>
                <a:srgbClr val="001C58"/>
              </a:solidFill>
              <a:latin typeface="微軟正黑體" panose="020B0604030504040204" pitchFamily="34" charset="-120"/>
              <a:ea typeface="微軟正黑體" panose="020B0604030504040204" pitchFamily="34" charset="-120"/>
            </a:endParaRPr>
          </a:p>
          <a:p>
            <a:pPr>
              <a:lnSpc>
                <a:spcPct val="100000"/>
              </a:lnSpc>
            </a:pPr>
            <a:endParaRPr lang="en-GB" dirty="0">
              <a:solidFill>
                <a:srgbClr val="001C58"/>
              </a:solidFill>
            </a:endParaRPr>
          </a:p>
        </p:txBody>
      </p:sp>
      <p:sp>
        <p:nvSpPr>
          <p:cNvPr id="7" name="內容版面配置區 23"/>
          <p:cNvSpPr txBox="1">
            <a:spLocks/>
          </p:cNvSpPr>
          <p:nvPr/>
        </p:nvSpPr>
        <p:spPr>
          <a:xfrm>
            <a:off x="3647728" y="1207478"/>
            <a:ext cx="4411132" cy="2691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zh-HK" sz="2000" b="1" dirty="0">
                <a:solidFill>
                  <a:srgbClr val="001C58"/>
                </a:solidFill>
                <a:latin typeface="Arial" panose="020B0604020202020204" pitchFamily="34" charset="0"/>
                <a:ea typeface="微軟正黑體" panose="020B0604030504040204" pitchFamily="34" charset="-120"/>
                <a:cs typeface="Arial" panose="020B0604020202020204" pitchFamily="34" charset="0"/>
              </a:rPr>
              <a:t>Major banks in Hong Kong: </a:t>
            </a:r>
          </a:p>
          <a:p>
            <a:pPr marL="800100" lvl="1" indent="-342900">
              <a:lnSpc>
                <a:spcPct val="100000"/>
              </a:lnSpc>
              <a:buClr>
                <a:srgbClr val="C00000"/>
              </a:buClr>
              <a:buFont typeface="Wingdings 3" panose="05040102010807070707" pitchFamily="18" charset="2"/>
              <a:buChar char=""/>
            </a:pPr>
            <a:r>
              <a:rPr lang="en-GB" altLang="zh-HK"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of China (Hong Kong) Ltd. </a:t>
            </a:r>
          </a:p>
          <a:p>
            <a:pPr marL="800100" lvl="1" indent="-342900">
              <a:lnSpc>
                <a:spcPct val="100000"/>
              </a:lnSpc>
              <a:buClr>
                <a:srgbClr val="C00000"/>
              </a:buClr>
              <a:buFont typeface="Wingdings 3" panose="05040102010807070707" pitchFamily="18" charset="2"/>
              <a:buChar char=""/>
            </a:pPr>
            <a:r>
              <a:rPr lang="en-GB" altLang="zh-HK"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Hang Seng Bank, Ltd. </a:t>
            </a:r>
          </a:p>
          <a:p>
            <a:pPr marL="800100" lvl="1" indent="-342900">
              <a:lnSpc>
                <a:spcPct val="100000"/>
              </a:lnSpc>
              <a:buClr>
                <a:srgbClr val="C00000"/>
              </a:buClr>
              <a:buFont typeface="Wingdings 3" panose="05040102010807070707" pitchFamily="18" charset="2"/>
              <a:buChar char=""/>
            </a:pPr>
            <a:r>
              <a:rPr lang="en-GB" altLang="zh-HK"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Hong Kong &amp; Shanghai Banking Corporation Ltd. (HSBC)</a:t>
            </a:r>
            <a:r>
              <a:rPr lang="zh-CN" altLang="en-US"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endParaRPr lang="en-US" altLang="zh-CN" sz="17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00000"/>
              </a:lnSpc>
              <a:buClr>
                <a:srgbClr val="C00000"/>
              </a:buClr>
              <a:buFont typeface="Wingdings 3" panose="05040102010807070707" pitchFamily="18" charset="2"/>
              <a:buChar char=""/>
            </a:pPr>
            <a:r>
              <a:rPr lang="en-GB" altLang="zh-HK"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Standard Chartered Bank (HK) Ltd. </a:t>
            </a:r>
          </a:p>
          <a:p>
            <a:pPr marL="800100" lvl="1" indent="-342900">
              <a:lnSpc>
                <a:spcPct val="100000"/>
              </a:lnSpc>
              <a:buClr>
                <a:srgbClr val="C00000"/>
              </a:buClr>
              <a:buFont typeface="Wingdings 3" panose="05040102010807070707" pitchFamily="18" charset="2"/>
              <a:buChar char=""/>
            </a:pPr>
            <a:r>
              <a:rPr lang="en-GB" altLang="zh-HK"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The Bank of East Asia, Ltd. </a:t>
            </a:r>
          </a:p>
          <a:p>
            <a:pPr marL="800100" lvl="1" indent="-342900">
              <a:lnSpc>
                <a:spcPct val="100000"/>
              </a:lnSpc>
              <a:buClr>
                <a:srgbClr val="C00000"/>
              </a:buClr>
              <a:buFont typeface="Wingdings 3" panose="05040102010807070707" pitchFamily="18" charset="2"/>
              <a:buChar char=""/>
            </a:pPr>
            <a:r>
              <a:rPr lang="en-GB" altLang="zh-CN" sz="1700" dirty="0" err="1">
                <a:solidFill>
                  <a:srgbClr val="001C58"/>
                </a:solidFill>
                <a:latin typeface="Arial" panose="020B0604020202020204" pitchFamily="34" charset="0"/>
                <a:ea typeface="微軟正黑體" panose="020B0604030504040204" pitchFamily="34" charset="-120"/>
                <a:cs typeface="Arial" panose="020B0604020202020204" pitchFamily="34" charset="0"/>
              </a:rPr>
              <a:t>CitiBank</a:t>
            </a:r>
            <a:r>
              <a:rPr lang="en-GB" altLang="zh-CN" sz="1700" dirty="0">
                <a:solidFill>
                  <a:srgbClr val="001C58"/>
                </a:solidFill>
                <a:latin typeface="Arial" panose="020B0604020202020204" pitchFamily="34" charset="0"/>
                <a:ea typeface="微軟正黑體" panose="020B0604030504040204" pitchFamily="34" charset="-120"/>
                <a:cs typeface="Arial" panose="020B0604020202020204" pitchFamily="34" charset="0"/>
              </a:rPr>
              <a:t> Hong Kong Ltd. </a:t>
            </a:r>
          </a:p>
          <a:p>
            <a:pPr>
              <a:lnSpc>
                <a:spcPct val="100000"/>
              </a:lnSpc>
            </a:pPr>
            <a:endParaRPr lang="en-GB" dirty="0">
              <a:solidFill>
                <a:srgbClr val="001C58"/>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355243D-FC4D-EAC9-C4CC-E294D3051869}"/>
              </a:ext>
            </a:extLst>
          </p:cNvPr>
          <p:cNvGrpSpPr/>
          <p:nvPr/>
        </p:nvGrpSpPr>
        <p:grpSpPr>
          <a:xfrm>
            <a:off x="970703" y="1437827"/>
            <a:ext cx="2357221" cy="4530513"/>
            <a:chOff x="1041823" y="1326067"/>
            <a:chExt cx="2357221" cy="4530513"/>
          </a:xfrm>
        </p:grpSpPr>
        <p:pic>
          <p:nvPicPr>
            <p:cNvPr id="8" name="Picture 2" descr="File:Bank of East Asia Logo.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823" y="4448049"/>
              <a:ext cx="2357221" cy="5480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24"/>
            <p:cNvGrpSpPr/>
            <p:nvPr/>
          </p:nvGrpSpPr>
          <p:grpSpPr>
            <a:xfrm>
              <a:off x="1042873" y="1326067"/>
              <a:ext cx="2200426" cy="4530513"/>
              <a:chOff x="890775" y="1416250"/>
              <a:chExt cx="2200426" cy="4530513"/>
            </a:xfrm>
          </p:grpSpPr>
          <p:pic>
            <p:nvPicPr>
              <p:cNvPr id="10" name="Picture 2" descr="http://www.hangseng.com.cn/M2G_Themes_Skins/themes/html/hase_common/images/logo_hangseng_home_en.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8128"/>
              <a:stretch/>
            </p:blipFill>
            <p:spPr bwMode="auto">
              <a:xfrm>
                <a:off x="890775" y="2305310"/>
                <a:ext cx="2200426" cy="685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businessdirectory.esdlife.com/user_upload/25252/HSBC%5B0%5D.jpg"/>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39190" b="41187"/>
              <a:stretch/>
            </p:blipFill>
            <p:spPr bwMode="auto">
              <a:xfrm>
                <a:off x="1080895" y="3192916"/>
                <a:ext cx="1908429" cy="3607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destlove.com/dating/images/stories/china%20bank.bmp"/>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2996" y="1416250"/>
                <a:ext cx="1241116" cy="815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pic1a.nipic.com/2008-11-07/200811713422429_2.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8502" b="28025"/>
              <a:stretch/>
            </p:blipFill>
            <p:spPr bwMode="auto">
              <a:xfrm>
                <a:off x="1229208" y="3692546"/>
                <a:ext cx="1687775" cy="706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itibank hong kong”的图片搜索结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2982" y="4962510"/>
                <a:ext cx="984253" cy="98425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內容版面配置區 23"/>
          <p:cNvSpPr txBox="1">
            <a:spLocks/>
          </p:cNvSpPr>
          <p:nvPr/>
        </p:nvSpPr>
        <p:spPr>
          <a:xfrm>
            <a:off x="3647728" y="4048822"/>
            <a:ext cx="8315123" cy="2691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2B5B"/>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2B5B"/>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2B5B"/>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2B5B"/>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2B5B"/>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It is recommended that you </a:t>
            </a:r>
            <a:r>
              <a:rPr lang="en-GB" altLang="zh-HK"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open a local bank account</a:t>
            </a:r>
            <a:r>
              <a:rPr lang="en-GB" altLang="zh-HK" sz="2000" b="1" i="1"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GB"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for convenient financial services</a:t>
            </a:r>
            <a:r>
              <a:rPr lang="en-US"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 e.g. money transfer from family, payment of tuition fees by bank transfer</a:t>
            </a:r>
            <a:r>
              <a:rPr lang="en-US" altLang="zh-TW"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br>
              <a:rPr lang="en-US"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br>
            <a:endParaRPr lang="en-US" altLang="zh-HK" sz="20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pP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建议</a:t>
            </a:r>
            <a:r>
              <a:rPr lang="zh-CN" altLang="en-US" sz="20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开设一个本港银行账户</a:t>
            </a:r>
            <a: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方便日后理财</a:t>
            </a:r>
            <a:b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例如家人</a:t>
            </a:r>
            <a:r>
              <a:rPr lang="zh-TW"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可</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汇生活费给你</a:t>
            </a:r>
            <a: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银行转</a:t>
            </a:r>
            <a:r>
              <a:rPr lang="zh-TW"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账</a:t>
            </a:r>
            <a:r>
              <a:rPr lang="zh-CN"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交学费等</a:t>
            </a:r>
            <a:r>
              <a:rPr lang="en-US" altLang="zh-CN"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endParaRPr lang="en-US" altLang="zh-TW"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標題 1"/>
          <p:cNvSpPr txBox="1">
            <a:spLocks/>
          </p:cNvSpPr>
          <p:nvPr/>
        </p:nvSpPr>
        <p:spPr>
          <a:xfrm>
            <a:off x="739765" y="106303"/>
            <a:ext cx="89972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Account </a:t>
            </a:r>
            <a:r>
              <a:rPr lang="zh-HK"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银行账户</a:t>
            </a:r>
            <a:endPar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720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7</a:t>
            </a:fld>
            <a:endParaRPr lang="en-GB" dirty="0">
              <a:solidFill>
                <a:srgbClr val="001C58"/>
              </a:solidFill>
            </a:endParaRPr>
          </a:p>
        </p:txBody>
      </p:sp>
      <p:sp>
        <p:nvSpPr>
          <p:cNvPr id="8" name="標題 1"/>
          <p:cNvSpPr>
            <a:spLocks noGrp="1"/>
          </p:cNvSpPr>
          <p:nvPr>
            <p:ph type="title"/>
          </p:nvPr>
        </p:nvSpPr>
        <p:spPr>
          <a:xfrm>
            <a:off x="904429" y="379060"/>
            <a:ext cx="8997236" cy="1325563"/>
          </a:xfrm>
        </p:spPr>
        <p:txBody>
          <a:bodyPr/>
          <a:lstStyle/>
          <a:p>
            <a:r>
              <a:rPr lang="en-GB" altLang="zh-HK" b="1" dirty="0">
                <a:solidFill>
                  <a:srgbClr val="001C58"/>
                </a:solidFill>
                <a:latin typeface="Arial"/>
                <a:ea typeface="Microsoft JhengHei"/>
              </a:rPr>
              <a:t>Bank Account </a:t>
            </a:r>
            <a:r>
              <a:rPr lang="zh-TW" altLang="en-US" b="1" dirty="0">
                <a:solidFill>
                  <a:srgbClr val="001C58"/>
                </a:solidFill>
                <a:latin typeface="Arial"/>
                <a:ea typeface="Microsoft JhengHei"/>
              </a:rPr>
              <a:t>银行账户</a:t>
            </a:r>
            <a:endParaRPr lang="en-GB" b="1" dirty="0">
              <a:solidFill>
                <a:srgbClr val="001C58"/>
              </a:solidFill>
              <a:latin typeface="Arial"/>
              <a:ea typeface="Microsoft JhengHei"/>
            </a:endParaRPr>
          </a:p>
        </p:txBody>
      </p:sp>
      <p:sp>
        <p:nvSpPr>
          <p:cNvPr id="10" name="內容版面配置區 2"/>
          <p:cNvSpPr>
            <a:spLocks noGrp="1"/>
          </p:cNvSpPr>
          <p:nvPr>
            <p:ph idx="1"/>
          </p:nvPr>
        </p:nvSpPr>
        <p:spPr>
          <a:xfrm>
            <a:off x="1260029" y="1227183"/>
            <a:ext cx="8997236" cy="5052219"/>
          </a:xfrm>
        </p:spPr>
        <p:txBody>
          <a:bodyPr>
            <a:normAutofit fontScale="85000" lnSpcReduction="20000"/>
          </a:bodyPr>
          <a:lstStyle/>
          <a:p>
            <a:pPr>
              <a:lnSpc>
                <a:spcPct val="120000"/>
              </a:lnSpc>
              <a:spcBef>
                <a:spcPts val="0"/>
              </a:spcBef>
            </a:pPr>
            <a:r>
              <a:rPr lang="en-GB" altLang="zh-HK" sz="2900" dirty="0">
                <a:solidFill>
                  <a:srgbClr val="001C58"/>
                </a:solidFill>
                <a:latin typeface="Arial" panose="020B0604020202020204" pitchFamily="34" charset="0"/>
                <a:ea typeface="微軟正黑體" panose="020B0604030504040204" pitchFamily="34" charset="-120"/>
                <a:cs typeface="Arial" panose="020B0604020202020204" pitchFamily="34" charset="0"/>
              </a:rPr>
              <a:t>Choose a</a:t>
            </a:r>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GB" altLang="zh-HK" b="1" dirty="0">
                <a:solidFill>
                  <a:srgbClr val="C00000"/>
                </a:solidFill>
                <a:latin typeface="Arial" panose="020B0604020202020204" pitchFamily="34" charset="0"/>
                <a:ea typeface="微軟正黑體" panose="020B0604030504040204" pitchFamily="34" charset="-120"/>
                <a:cs typeface="Arial" panose="020B0604020202020204" pitchFamily="34" charset="0"/>
              </a:rPr>
              <a:t>local bank with branches</a:t>
            </a:r>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rPr>
              <a:t>in your home country/region; or close to your campus / accommodation for convenient services. </a:t>
            </a:r>
          </a:p>
          <a:p>
            <a:pPr>
              <a:lnSpc>
                <a:spcPct val="120000"/>
              </a:lnSpc>
              <a:spcBef>
                <a:spcPts val="0"/>
              </a:spcBef>
            </a:pPr>
            <a:endParaRPr lang="en-GB" altLang="zh-HK" dirty="0">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r>
              <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rPr>
              <a:t>Bring your Hong Kong identity card, student card, passport, visa/entry permit and </a:t>
            </a:r>
            <a:r>
              <a:rPr lang="en-GB" altLang="zh-HK" b="1" dirty="0">
                <a:solidFill>
                  <a:srgbClr val="C00000"/>
                </a:solidFill>
                <a:latin typeface="Arial" panose="020B0604020202020204" pitchFamily="34" charset="0"/>
                <a:ea typeface="微軟正黑體" panose="020B0604030504040204" pitchFamily="34" charset="-120"/>
                <a:cs typeface="Arial" panose="020B0604020202020204" pitchFamily="34" charset="0"/>
              </a:rPr>
              <a:t>proof of residence </a:t>
            </a:r>
            <a:r>
              <a:rPr lang="en-GB" altLang="zh-HK"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lang="en-GB" altLang="zh-HK" b="1" dirty="0">
                <a:solidFill>
                  <a:srgbClr val="C00000"/>
                </a:solidFill>
                <a:latin typeface="Arial" panose="020B0604020202020204" pitchFamily="34" charset="0"/>
                <a:ea typeface="微軟正黑體" panose="020B0604030504040204" pitchFamily="34" charset="-120"/>
                <a:cs typeface="Arial" panose="020B0604020202020204" pitchFamily="34" charset="0"/>
              </a:rPr>
              <a:t>home country/region and Hong Kong</a:t>
            </a:r>
            <a:r>
              <a:rPr lang="en-GB" altLang="zh-HK" dirty="0">
                <a:solidFill>
                  <a:srgbClr val="C00000"/>
                </a:solidFill>
                <a:latin typeface="Arial" panose="020B0604020202020204" pitchFamily="34" charset="0"/>
                <a:ea typeface="微軟正黑體" panose="020B0604030504040204" pitchFamily="34" charset="-120"/>
                <a:cs typeface="Arial" panose="020B0604020202020204" pitchFamily="34" charset="0"/>
              </a:rPr>
              <a:t>) </a:t>
            </a:r>
            <a:r>
              <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rPr>
              <a:t>for account opening.</a:t>
            </a:r>
          </a:p>
          <a:p>
            <a:pPr>
              <a:lnSpc>
                <a:spcPct val="120000"/>
              </a:lnSpc>
              <a:spcBef>
                <a:spcPts val="0"/>
              </a:spcBef>
            </a:pPr>
            <a:endPar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r>
              <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rPr>
              <a:t>For details, please enquire with the bank.</a:t>
            </a:r>
          </a:p>
          <a:p>
            <a:pPr>
              <a:lnSpc>
                <a:spcPct val="120000"/>
              </a:lnSpc>
              <a:spcBef>
                <a:spcPts val="0"/>
              </a:spcBef>
            </a:pPr>
            <a:endPar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请选择一间在你的</a:t>
            </a:r>
            <a:r>
              <a:rPr lang="zh-CN" altLang="en-US" b="1" dirty="0">
                <a:solidFill>
                  <a:srgbClr val="C00000"/>
                </a:solidFill>
                <a:latin typeface="Arial" panose="020B0604020202020204" pitchFamily="34" charset="0"/>
                <a:ea typeface="微軟正黑體" panose="020B0604030504040204" pitchFamily="34" charset="-120"/>
                <a:cs typeface="Arial" panose="020B0604020202020204" pitchFamily="34" charset="0"/>
              </a:rPr>
              <a:t>原居地有分行</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或</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靠近你的院校</a:t>
            </a:r>
            <a:r>
              <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住所的</a:t>
            </a:r>
            <a:r>
              <a:rPr lang="zh-CN" altLang="en-US" b="1" dirty="0">
                <a:solidFill>
                  <a:srgbClr val="C00000"/>
                </a:solidFill>
                <a:latin typeface="Arial" panose="020B0604020202020204" pitchFamily="34" charset="0"/>
                <a:ea typeface="微軟正黑體" panose="020B0604030504040204" pitchFamily="34" charset="-120"/>
                <a:cs typeface="Arial" panose="020B0604020202020204" pitchFamily="34" charset="0"/>
              </a:rPr>
              <a:t>本地银行</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，方便</a:t>
            </a:r>
            <a:br>
              <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rPr>
            </a:b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理财 。</a:t>
            </a:r>
            <a:endPar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endPar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通常银行在开设账户时会要求你提供香港身份证、学生证、</a:t>
            </a:r>
            <a:r>
              <a:rPr lang="zh-TW"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中国</a:t>
            </a:r>
            <a:r>
              <a:rPr lang="zh-CN"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rPr>
              <a:t>居民身份证</a:t>
            </a:r>
            <a:r>
              <a:rPr lang="zh-CN" altLang="en-US" dirty="0">
                <a:solidFill>
                  <a:srgbClr val="001C58"/>
                </a:solidFill>
                <a:latin typeface="Arial" panose="020B0604020202020204" pitchFamily="34" charset="0"/>
                <a:ea typeface="SimSun"/>
                <a:cs typeface="Arial" panose="020B0604020202020204" pitchFamily="34" charset="0"/>
              </a:rPr>
              <a:t>、</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护照</a:t>
            </a:r>
            <a:r>
              <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往来港澳通行证、签证</a:t>
            </a:r>
            <a:r>
              <a:rPr lang="en-US"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进入许可证、</a:t>
            </a:r>
            <a:r>
              <a:rPr lang="zh-CN" altLang="zh-HK" b="1" dirty="0">
                <a:solidFill>
                  <a:srgbClr val="C00000"/>
                </a:solidFill>
                <a:latin typeface="Arial" panose="020B0604020202020204" pitchFamily="34" charset="0"/>
                <a:ea typeface="微軟正黑體" panose="020B0604030504040204" pitchFamily="34" charset="-120"/>
                <a:cs typeface="Arial" panose="020B0604020202020204" pitchFamily="34" charset="0"/>
              </a:rPr>
              <a:t>地址证明</a:t>
            </a:r>
            <a:r>
              <a:rPr lang="en-US" altLang="zh-CN" b="1" dirty="0">
                <a:solidFill>
                  <a:srgbClr val="C00000"/>
                </a:solidFill>
                <a:latin typeface="Arial" panose="020B0604020202020204" pitchFamily="34" charset="0"/>
                <a:ea typeface="微軟正黑體" panose="020B0604030504040204" pitchFamily="34" charset="-120"/>
                <a:cs typeface="Arial" panose="020B0604020202020204" pitchFamily="34" charset="0"/>
              </a:rPr>
              <a:t> (</a:t>
            </a:r>
            <a:r>
              <a:rPr lang="zh-CN" altLang="zh-HK" b="1" dirty="0">
                <a:solidFill>
                  <a:srgbClr val="C00000"/>
                </a:solidFill>
                <a:latin typeface="Arial" panose="020B0604020202020204" pitchFamily="34" charset="0"/>
                <a:ea typeface="微軟正黑體" panose="020B0604030504040204" pitchFamily="34" charset="-120"/>
                <a:cs typeface="Arial" panose="020B0604020202020204" pitchFamily="34" charset="0"/>
              </a:rPr>
              <a:t>原居地及香港</a:t>
            </a:r>
            <a:r>
              <a:rPr lang="en-US" altLang="zh-CN" b="1"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endPar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endParaRPr lang="en-GB" altLang="zh-HK"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spcBef>
                <a:spcPts val="0"/>
              </a:spcBef>
            </a:pP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详情请向银行柜台职员查询</a:t>
            </a:r>
            <a:r>
              <a:rPr lang="en-GB" altLang="zh-CN"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zh-CN" altLang="en-US"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33630314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8</a:t>
            </a:fld>
            <a:endParaRPr lang="en-GB" dirty="0">
              <a:solidFill>
                <a:srgbClr val="001C58"/>
              </a:solidFill>
              <a:latin typeface="Arial" panose="020B0604020202020204" pitchFamily="34" charset="0"/>
            </a:endParaRPr>
          </a:p>
        </p:txBody>
      </p:sp>
      <p:sp>
        <p:nvSpPr>
          <p:cNvPr id="5" name="內容版面配置區 9"/>
          <p:cNvSpPr>
            <a:spLocks noGrp="1"/>
          </p:cNvSpPr>
          <p:nvPr>
            <p:ph sz="half" idx="4294967295"/>
          </p:nvPr>
        </p:nvSpPr>
        <p:spPr>
          <a:xfrm>
            <a:off x="6422944" y="1321479"/>
            <a:ext cx="5366172" cy="5402685"/>
          </a:xfrm>
          <a:prstGeom prst="rect">
            <a:avLst/>
          </a:prstGeom>
        </p:spPr>
        <p:txBody>
          <a:bodyPr wrap="square" lIns="0" tIns="0" rIns="0" bIns="0" anchor="t">
            <a:normAutofit/>
          </a:bodyPr>
          <a:lstStyle/>
          <a:p>
            <a:pPr>
              <a:lnSpc>
                <a:spcPct val="120000"/>
              </a:lnSpc>
              <a:spcBef>
                <a:spcPts val="0"/>
              </a:spcBef>
            </a:pPr>
            <a:r>
              <a:rPr lang="zh-TW" altLang="en-US" sz="1600" u="sng" dirty="0">
                <a:solidFill>
                  <a:srgbClr val="001C58"/>
                </a:solidFill>
                <a:latin typeface="微軟正黑體"/>
                <a:ea typeface="微軟正黑體"/>
              </a:rPr>
              <a:t>可接纳的</a:t>
            </a:r>
            <a:r>
              <a:rPr lang="zh-TW" altLang="en-US" sz="1600" b="1" u="sng" dirty="0">
                <a:solidFill>
                  <a:srgbClr val="C00000"/>
                </a:solidFill>
                <a:latin typeface="微軟正黑體"/>
                <a:ea typeface="微軟正黑體"/>
              </a:rPr>
              <a:t>地址证明</a:t>
            </a:r>
            <a:r>
              <a:rPr lang="zh-TW" altLang="en-US" sz="1600" u="sng" dirty="0">
                <a:solidFill>
                  <a:srgbClr val="001C58"/>
                </a:solidFill>
                <a:latin typeface="微軟正黑體"/>
                <a:ea typeface="微軟正黑體"/>
              </a:rPr>
              <a:t>（</a:t>
            </a:r>
            <a:r>
              <a:rPr lang="zh-CN" altLang="en-US" sz="1600" u="sng" dirty="0">
                <a:solidFill>
                  <a:srgbClr val="001C58"/>
                </a:solidFill>
                <a:latin typeface="微軟正黑體"/>
                <a:ea typeface="微軟正黑體"/>
              </a:rPr>
              <a:t>下列任何一项</a:t>
            </a:r>
            <a:r>
              <a:rPr lang="zh-TW" altLang="en-US" sz="1600" u="sng" dirty="0">
                <a:solidFill>
                  <a:srgbClr val="001C58"/>
                </a:solidFill>
                <a:latin typeface="微軟正黑體"/>
                <a:ea typeface="微軟正黑體"/>
              </a:rPr>
              <a:t>）</a:t>
            </a:r>
            <a:r>
              <a:rPr lang="en-US" altLang="zh-TW" sz="1600" u="sng" dirty="0">
                <a:solidFill>
                  <a:srgbClr val="001C58"/>
                </a:solidFill>
                <a:latin typeface="微軟正黑體"/>
                <a:ea typeface="微軟正黑體"/>
              </a:rPr>
              <a:t>:</a:t>
            </a:r>
            <a:br>
              <a:rPr lang="en-US" altLang="zh-TW" sz="1600" u="sng" dirty="0">
                <a:latin typeface="微軟正黑體" panose="020B0604030504040204" pitchFamily="34" charset="-120"/>
                <a:ea typeface="微軟正黑體" panose="020B0604030504040204" pitchFamily="34" charset="-120"/>
              </a:rPr>
            </a:br>
            <a:endParaRPr lang="en-US" altLang="zh-HK" sz="1600" dirty="0">
              <a:solidFill>
                <a:srgbClr val="001C58"/>
              </a:solidFill>
              <a:latin typeface="微軟正黑體" panose="020B0604030504040204" pitchFamily="34" charset="-120"/>
              <a:ea typeface="微軟正黑體" panose="020B0604030504040204" pitchFamily="34" charset="-120"/>
            </a:endParaRPr>
          </a:p>
          <a:p>
            <a:pPr marL="342900" indent="-342900">
              <a:lnSpc>
                <a:spcPct val="120000"/>
              </a:lnSpc>
              <a:spcBef>
                <a:spcPts val="0"/>
              </a:spcBef>
              <a:buFont typeface="Arial"/>
              <a:buChar char="•"/>
            </a:pPr>
            <a:r>
              <a:rPr lang="zh-CN" altLang="en-US" sz="1600" dirty="0">
                <a:solidFill>
                  <a:srgbClr val="001C58"/>
                </a:solidFill>
                <a:latin typeface="微軟正黑體" panose="020B0604030504040204" pitchFamily="34" charset="-120"/>
                <a:ea typeface="微軟正黑體" panose="020B0604030504040204" pitchFamily="34" charset="-120"/>
              </a:rPr>
              <a:t>水费、电费</a:t>
            </a:r>
            <a:r>
              <a:rPr lang="zh-TW" altLang="en-US" sz="1600" dirty="0">
                <a:solidFill>
                  <a:srgbClr val="001C58"/>
                </a:solidFill>
                <a:latin typeface="微軟正黑體" panose="020B0604030504040204" pitchFamily="34" charset="-120"/>
                <a:ea typeface="微軟正黑體" panose="020B0604030504040204" pitchFamily="34" charset="-120"/>
              </a:rPr>
              <a:t>或</a:t>
            </a:r>
            <a:r>
              <a:rPr lang="zh-CN" altLang="en-US" sz="1600" dirty="0">
                <a:solidFill>
                  <a:srgbClr val="001C58"/>
                </a:solidFill>
                <a:latin typeface="微軟正黑體" panose="020B0604030504040204" pitchFamily="34" charset="-120"/>
                <a:ea typeface="微軟正黑體" panose="020B0604030504040204" pitchFamily="34" charset="-120"/>
              </a:rPr>
              <a:t>税金单</a:t>
            </a:r>
            <a:endParaRPr lang="en-US" altLang="zh-HK" sz="1600" dirty="0">
              <a:solidFill>
                <a:srgbClr val="001C58"/>
              </a:solidFill>
              <a:latin typeface="微軟正黑體" panose="020B0604030504040204" pitchFamily="34" charset="-120"/>
              <a:ea typeface="微軟正黑體" panose="020B0604030504040204" pitchFamily="34" charset="-120"/>
            </a:endParaRPr>
          </a:p>
          <a:p>
            <a:pPr marL="342900" indent="-342900">
              <a:lnSpc>
                <a:spcPct val="120000"/>
              </a:lnSpc>
              <a:spcBef>
                <a:spcPts val="0"/>
              </a:spcBef>
              <a:buFont typeface="Arial"/>
              <a:buChar char="•"/>
            </a:pPr>
            <a:r>
              <a:rPr lang="zh-CN" altLang="en-US" sz="1600" dirty="0">
                <a:solidFill>
                  <a:srgbClr val="001C58"/>
                </a:solidFill>
                <a:latin typeface="微軟正黑體" panose="020B0604030504040204" pitchFamily="34" charset="-120"/>
                <a:ea typeface="微軟正黑體" panose="020B0604030504040204" pitchFamily="34" charset="-120"/>
              </a:rPr>
              <a:t>银行</a:t>
            </a:r>
            <a:r>
              <a:rPr lang="zh-TW" altLang="en-US" sz="1600" dirty="0">
                <a:solidFill>
                  <a:srgbClr val="001C58"/>
                </a:solidFill>
                <a:latin typeface="微軟正黑體" panose="020B0604030504040204" pitchFamily="34" charset="-120"/>
                <a:ea typeface="微軟正黑體" panose="020B0604030504040204" pitchFamily="34" charset="-120"/>
              </a:rPr>
              <a:t>或</a:t>
            </a:r>
            <a:r>
              <a:rPr lang="zh-CN" altLang="en-US" sz="1600" dirty="0">
                <a:solidFill>
                  <a:srgbClr val="001C58"/>
                </a:solidFill>
                <a:latin typeface="微軟正黑體" panose="020B0604030504040204" pitchFamily="34" charset="-120"/>
                <a:ea typeface="微軟正黑體" panose="020B0604030504040204" pitchFamily="34" charset="-120"/>
              </a:rPr>
              <a:t>信用卡月结单</a:t>
            </a:r>
            <a:endParaRPr lang="en-US" altLang="zh-HK" sz="1600" dirty="0">
              <a:solidFill>
                <a:srgbClr val="001C58"/>
              </a:solidFill>
              <a:latin typeface="微軟正黑體" panose="020B0604030504040204" pitchFamily="34" charset="-120"/>
              <a:ea typeface="微軟正黑體" panose="020B0604030504040204" pitchFamily="34" charset="-120"/>
            </a:endParaRPr>
          </a:p>
          <a:p>
            <a:pPr marL="342900" indent="-342900">
              <a:lnSpc>
                <a:spcPct val="120000"/>
              </a:lnSpc>
              <a:spcBef>
                <a:spcPts val="0"/>
              </a:spcBef>
              <a:buFont typeface="Arial"/>
              <a:buChar char="•"/>
            </a:pPr>
            <a:r>
              <a:rPr lang="zh-CN" altLang="en-US" sz="1600">
                <a:solidFill>
                  <a:srgbClr val="001C58"/>
                </a:solidFill>
                <a:latin typeface="微軟正黑體"/>
                <a:ea typeface="微軟正黑體"/>
              </a:rPr>
              <a:t>政府、</a:t>
            </a:r>
            <a:r>
              <a:rPr lang="zh-TW" altLang="en-US" sz="1600">
                <a:solidFill>
                  <a:srgbClr val="001C58"/>
                </a:solidFill>
                <a:latin typeface="微軟正黑體"/>
                <a:ea typeface="微軟正黑體"/>
              </a:rPr>
              <a:t>事业单位、</a:t>
            </a:r>
            <a:r>
              <a:rPr lang="zh-CN" altLang="en-US" sz="1600">
                <a:solidFill>
                  <a:srgbClr val="001C58"/>
                </a:solidFill>
                <a:latin typeface="微軟正黑體"/>
                <a:ea typeface="微軟正黑體"/>
              </a:rPr>
              <a:t>银行</a:t>
            </a:r>
            <a:r>
              <a:rPr lang="zh-TW" altLang="en-US" sz="1600">
                <a:solidFill>
                  <a:srgbClr val="001C58"/>
                </a:solidFill>
                <a:latin typeface="微軟正黑體"/>
                <a:ea typeface="微軟正黑體"/>
              </a:rPr>
              <a:t>或</a:t>
            </a:r>
            <a:r>
              <a:rPr lang="zh-CN" altLang="en-US" sz="1600">
                <a:solidFill>
                  <a:srgbClr val="001C58"/>
                </a:solidFill>
                <a:latin typeface="微軟正黑體"/>
                <a:ea typeface="微軟正黑體"/>
              </a:rPr>
              <a:t>保险公司发出的信件或</a:t>
            </a:r>
            <a:r>
              <a:rPr lang="zh-TW" altLang="en-US" sz="1600">
                <a:solidFill>
                  <a:srgbClr val="001C58"/>
                </a:solidFill>
                <a:latin typeface="微軟正黑體"/>
                <a:ea typeface="微軟正黑體"/>
              </a:rPr>
              <a:t>文件</a:t>
            </a:r>
            <a:endParaRPr lang="en-US" altLang="zh-HK" sz="1600">
              <a:solidFill>
                <a:srgbClr val="001C58"/>
              </a:solidFill>
              <a:latin typeface="微軟正黑體"/>
              <a:ea typeface="微軟正黑體"/>
            </a:endParaRPr>
          </a:p>
          <a:p>
            <a:pPr marL="342900" indent="-342900">
              <a:lnSpc>
                <a:spcPct val="120000"/>
              </a:lnSpc>
              <a:spcBef>
                <a:spcPts val="0"/>
              </a:spcBef>
              <a:buFont typeface="Arial"/>
              <a:buChar char="•"/>
            </a:pPr>
            <a:r>
              <a:rPr lang="zh-CN" altLang="en-US" sz="1600">
                <a:solidFill>
                  <a:srgbClr val="001C58"/>
                </a:solidFill>
                <a:latin typeface="微軟正黑體"/>
                <a:ea typeface="微軟正黑體"/>
              </a:rPr>
              <a:t>手机或收费电视月结单显示你是租户</a:t>
            </a:r>
            <a:r>
              <a:rPr lang="zh-TW" altLang="en-US" sz="1600">
                <a:solidFill>
                  <a:srgbClr val="001C58"/>
                </a:solidFill>
                <a:latin typeface="微軟正黑體"/>
                <a:ea typeface="微軟正黑體"/>
              </a:rPr>
              <a:t>的</a:t>
            </a:r>
            <a:r>
              <a:rPr lang="zh-CN" altLang="en-US" sz="1600">
                <a:solidFill>
                  <a:srgbClr val="001C58"/>
                </a:solidFill>
                <a:latin typeface="微軟正黑體"/>
                <a:ea typeface="微軟正黑體"/>
              </a:rPr>
              <a:t>租约</a:t>
            </a:r>
            <a:endParaRPr lang="en-US" altLang="zh-CN" sz="1600">
              <a:solidFill>
                <a:srgbClr val="001C58"/>
              </a:solidFill>
              <a:latin typeface="微軟正黑體"/>
              <a:ea typeface="微軟正黑體"/>
            </a:endParaRPr>
          </a:p>
          <a:p>
            <a:pPr marL="342900" indent="-342900">
              <a:lnSpc>
                <a:spcPct val="120000"/>
              </a:lnSpc>
              <a:spcBef>
                <a:spcPts val="0"/>
              </a:spcBef>
              <a:buFont typeface="Arial"/>
              <a:buChar char="•"/>
            </a:pPr>
            <a:r>
              <a:rPr lang="zh-CN" altLang="en-US" sz="1600">
                <a:solidFill>
                  <a:srgbClr val="001C58"/>
                </a:solidFill>
                <a:latin typeface="微軟正黑體"/>
                <a:ea typeface="微軟正黑體"/>
              </a:rPr>
              <a:t>印有你居住地址的身份证</a:t>
            </a:r>
            <a:r>
              <a:rPr lang="en-US" altLang="zh-CN" sz="1600" dirty="0">
                <a:solidFill>
                  <a:srgbClr val="001C58"/>
                </a:solidFill>
                <a:latin typeface="微軟正黑體"/>
                <a:ea typeface="微軟正黑體"/>
              </a:rPr>
              <a:t>、</a:t>
            </a:r>
            <a:r>
              <a:rPr lang="zh-CN" altLang="en-US" sz="1600">
                <a:solidFill>
                  <a:srgbClr val="001C58"/>
                </a:solidFill>
                <a:latin typeface="微軟正黑體"/>
                <a:ea typeface="微軟正黑體"/>
              </a:rPr>
              <a:t>护照或驾</a:t>
            </a:r>
            <a:r>
              <a:rPr lang="zh-TW" altLang="en-US" sz="1600">
                <a:solidFill>
                  <a:srgbClr val="001C58"/>
                </a:solidFill>
                <a:latin typeface="微軟正黑體"/>
                <a:ea typeface="微軟正黑體"/>
              </a:rPr>
              <a:t>驶</a:t>
            </a:r>
            <a:r>
              <a:rPr lang="zh-CN" altLang="en-US" sz="1600">
                <a:solidFill>
                  <a:srgbClr val="001C58"/>
                </a:solidFill>
                <a:latin typeface="微軟正黑體"/>
                <a:ea typeface="微軟正黑體"/>
              </a:rPr>
              <a:t>执照</a:t>
            </a:r>
            <a:endParaRPr lang="en-US" altLang="zh-HK" sz="1600">
              <a:solidFill>
                <a:srgbClr val="001C58"/>
              </a:solidFill>
              <a:latin typeface="微軟正黑體"/>
              <a:ea typeface="微軟正黑體"/>
            </a:endParaRPr>
          </a:p>
          <a:p>
            <a:pPr marL="342900" indent="-342900">
              <a:lnSpc>
                <a:spcPct val="120000"/>
              </a:lnSpc>
              <a:spcBef>
                <a:spcPts val="0"/>
              </a:spcBef>
              <a:buFont typeface="Arial"/>
              <a:buChar char="•"/>
            </a:pPr>
            <a:r>
              <a:rPr lang="zh-CN" altLang="en-US" sz="1600" dirty="0">
                <a:solidFill>
                  <a:srgbClr val="001C58"/>
                </a:solidFill>
                <a:latin typeface="微軟正黑體" panose="020B0604030504040204" pitchFamily="34" charset="-120"/>
                <a:ea typeface="微軟正黑體" panose="020B0604030504040204" pitchFamily="34" charset="-120"/>
              </a:rPr>
              <a:t>物业查册、房产证</a:t>
            </a:r>
            <a:endParaRPr lang="en-US" altLang="zh-HK" sz="1600" dirty="0">
              <a:solidFill>
                <a:srgbClr val="001C58"/>
              </a:solidFill>
              <a:latin typeface="微軟正黑體" panose="020B0604030504040204" pitchFamily="34" charset="-120"/>
              <a:ea typeface="微軟正黑體" panose="020B0604030504040204" pitchFamily="34" charset="-120"/>
            </a:endParaRPr>
          </a:p>
          <a:p>
            <a:pPr marL="342900" indent="-342900">
              <a:lnSpc>
                <a:spcPct val="120000"/>
              </a:lnSpc>
              <a:spcBef>
                <a:spcPts val="0"/>
              </a:spcBef>
              <a:buFont typeface="Arial"/>
              <a:buChar char="•"/>
            </a:pPr>
            <a:r>
              <a:rPr lang="zh-CN" altLang="en-US" sz="1600" dirty="0">
                <a:solidFill>
                  <a:srgbClr val="001C58"/>
                </a:solidFill>
                <a:latin typeface="微軟正黑體" panose="020B0604030504040204" pitchFamily="34" charset="-120"/>
                <a:ea typeface="微軟正黑體" panose="020B0604030504040204" pitchFamily="34" charset="-120"/>
              </a:rPr>
              <a:t>家人的住址证明及</a:t>
            </a:r>
            <a:r>
              <a:rPr lang="zh-TW" altLang="en-US" sz="1600" dirty="0">
                <a:solidFill>
                  <a:srgbClr val="001C58"/>
                </a:solidFill>
                <a:latin typeface="微軟正黑體" panose="020B0604030504040204" pitchFamily="34" charset="-120"/>
                <a:ea typeface="微軟正黑體" panose="020B0604030504040204" pitchFamily="34" charset="-120"/>
              </a:rPr>
              <a:t>声明</a:t>
            </a:r>
            <a:r>
              <a:rPr lang="zh-CN" altLang="en-US" sz="1600" dirty="0">
                <a:solidFill>
                  <a:srgbClr val="001C58"/>
                </a:solidFill>
                <a:latin typeface="微軟正黑體" panose="020B0604030504040204" pitchFamily="34" charset="-120"/>
                <a:ea typeface="微軟正黑體" panose="020B0604030504040204" pitchFamily="34" charset="-120"/>
              </a:rPr>
              <a:t>书</a:t>
            </a:r>
            <a:endParaRPr lang="en-US" altLang="zh-CN" sz="1600" dirty="0">
              <a:solidFill>
                <a:srgbClr val="001C58"/>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a:p>
            <a:pPr marL="0" indent="0">
              <a:lnSpc>
                <a:spcPct val="120000"/>
              </a:lnSpc>
              <a:spcBef>
                <a:spcPts val="0"/>
              </a:spcBef>
              <a:buNone/>
            </a:pPr>
            <a:endParaRPr lang="en-GB" sz="1600" dirty="0">
              <a:solidFill>
                <a:srgbClr val="001C58"/>
              </a:solidFill>
            </a:endParaRPr>
          </a:p>
        </p:txBody>
      </p:sp>
      <p:sp>
        <p:nvSpPr>
          <p:cNvPr id="6" name="內容版面配置區 10"/>
          <p:cNvSpPr>
            <a:spLocks noGrp="1"/>
          </p:cNvSpPr>
          <p:nvPr>
            <p:ph sz="half" idx="4294967295"/>
          </p:nvPr>
        </p:nvSpPr>
        <p:spPr>
          <a:xfrm>
            <a:off x="1125641" y="1321479"/>
            <a:ext cx="4969555" cy="5383871"/>
          </a:xfrm>
          <a:prstGeom prst="rect">
            <a:avLst/>
          </a:prstGeom>
        </p:spPr>
        <p:txBody>
          <a:bodyPr wrap="square" lIns="0" tIns="0" rIns="0" bIns="0" anchor="t">
            <a:noAutofit/>
          </a:bodyPr>
          <a:lstStyle/>
          <a:p>
            <a:pPr>
              <a:lnSpc>
                <a:spcPct val="120000"/>
              </a:lnSpc>
              <a:spcBef>
                <a:spcPts val="0"/>
              </a:spcBef>
            </a:pPr>
            <a:r>
              <a:rPr lang="en-US" altLang="zh-HK" sz="1400" u="sng" dirty="0">
                <a:solidFill>
                  <a:srgbClr val="001C58"/>
                </a:solidFill>
                <a:latin typeface="Arial" panose="020B0604020202020204" pitchFamily="34" charset="0"/>
                <a:ea typeface="微軟正黑體" panose="020B0604030504040204" pitchFamily="34" charset="-120"/>
                <a:cs typeface="Arial" panose="020B0604020202020204" pitchFamily="34" charset="0"/>
              </a:rPr>
              <a:t>Recommended acceptable </a:t>
            </a:r>
            <a:r>
              <a:rPr lang="en-US" altLang="zh-HK" sz="1400" b="1" u="sng" dirty="0">
                <a:solidFill>
                  <a:srgbClr val="C00000"/>
                </a:solidFill>
                <a:latin typeface="Arial" panose="020B0604020202020204" pitchFamily="34" charset="0"/>
                <a:ea typeface="微軟正黑體" panose="020B0604030504040204" pitchFamily="34" charset="-120"/>
                <a:cs typeface="Arial" panose="020B0604020202020204" pitchFamily="34" charset="0"/>
              </a:rPr>
              <a:t>Address Proof</a:t>
            </a:r>
            <a:r>
              <a:rPr lang="zh-TW" altLang="en-US" sz="1400" u="sng"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US" altLang="zh-HK" sz="1400" u="sng" dirty="0">
                <a:solidFill>
                  <a:srgbClr val="001C58"/>
                </a:solidFill>
                <a:latin typeface="Arial" panose="020B0604020202020204" pitchFamily="34" charset="0"/>
                <a:ea typeface="微軟正黑體" panose="020B0604030504040204" pitchFamily="34" charset="-120"/>
                <a:cs typeface="Arial" panose="020B0604020202020204" pitchFamily="34" charset="0"/>
              </a:rPr>
              <a:t>(any of the following)</a:t>
            </a:r>
            <a:r>
              <a:rPr lang="zh-TW" altLang="en-US" sz="1400" u="sng"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u="sng" dirty="0">
                <a:solidFill>
                  <a:srgbClr val="001C58"/>
                </a:solidFill>
                <a:latin typeface="Arial" panose="020B0604020202020204" pitchFamily="34" charset="0"/>
                <a:ea typeface="微軟正黑體" panose="020B0604030504040204" pitchFamily="34" charset="-120"/>
                <a:cs typeface="Arial" panose="020B0604020202020204" pitchFamily="34" charset="0"/>
              </a:rPr>
              <a:t>in home country and Hong Kong</a:t>
            </a:r>
            <a:r>
              <a:rPr lang="en-US" altLang="zh-TW"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a:t>
            </a:r>
            <a:endPar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a:lnSpc>
                <a:spcPct val="120000"/>
              </a:lnSpc>
            </a:pPr>
            <a:endParaRPr lang="en-US" altLang="zh-TW" sz="1400" dirty="0">
              <a:solidFill>
                <a:srgbClr val="001C58"/>
              </a:solidFill>
              <a:latin typeface="Arial"/>
              <a:ea typeface="微軟正黑體"/>
              <a:cs typeface="Arial"/>
            </a:endParaRPr>
          </a:p>
          <a:p>
            <a:pPr marL="342900" indent="-342900">
              <a:lnSpc>
                <a:spcPct val="120000"/>
              </a:lnSpc>
              <a:spcBef>
                <a:spcPts val="0"/>
              </a:spcBef>
              <a:buFont typeface="Arial"/>
              <a:buChar char="•"/>
            </a:pPr>
            <a:r>
              <a:rPr lang="en-US" altLang="zh-HK" sz="1400" dirty="0">
                <a:solidFill>
                  <a:srgbClr val="001C58"/>
                </a:solidFill>
                <a:latin typeface="Arial"/>
                <a:ea typeface="微軟正黑體"/>
                <a:cs typeface="Arial"/>
              </a:rPr>
              <a:t>Utility, rates or tax bills </a:t>
            </a: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or credit card statements </a:t>
            </a: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Letters/correspondence issued by government , other public bodies, banks or insurance companies </a:t>
            </a:r>
          </a:p>
          <a:p>
            <a:pPr marL="342900" indent="-342900">
              <a:lnSpc>
                <a:spcPct val="120000"/>
              </a:lnSpc>
              <a:spcBef>
                <a:spcPts val="0"/>
              </a:spcBef>
              <a:buFont typeface="Arial"/>
              <a:buChar char="•"/>
            </a:pPr>
            <a:r>
              <a:rPr lang="en-US" altLang="zh-HK" sz="1400" dirty="0">
                <a:solidFill>
                  <a:srgbClr val="001C58"/>
                </a:solidFill>
                <a:latin typeface="Arial"/>
                <a:ea typeface="微軟正黑體"/>
                <a:cs typeface="Arial"/>
              </a:rPr>
              <a:t>Mobile phone or pay TV statements </a:t>
            </a: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Rental agreements showing the address and having your name as one of the contracting parties</a:t>
            </a:r>
            <a:r>
              <a:rPr lang="zh-TW" altLang="en-US"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1400"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Identity Card, passport or driving </a:t>
            </a:r>
            <a:r>
              <a:rPr lang="en-GB"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licence</a:t>
            </a: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 with your photo on it, which shows your address in the home country </a:t>
            </a: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A land search report on the address which confirms that you are the owner of the property </a:t>
            </a:r>
          </a:p>
          <a:p>
            <a:pPr marL="342900" indent="-342900">
              <a:lnSpc>
                <a:spcPct val="120000"/>
              </a:lnSpc>
              <a:spcBef>
                <a:spcPts val="0"/>
              </a:spcBef>
              <a:buFont typeface="Arial"/>
              <a:buChar char="•"/>
            </a:pPr>
            <a:r>
              <a:rPr lang="en-US" altLang="zh-HK" sz="1400" dirty="0">
                <a:solidFill>
                  <a:srgbClr val="001C58"/>
                </a:solidFill>
                <a:latin typeface="Arial" panose="020B0604020202020204" pitchFamily="34" charset="0"/>
                <a:ea typeface="微軟正黑體" panose="020B0604030504040204" pitchFamily="34" charset="-120"/>
                <a:cs typeface="Arial" panose="020B0604020202020204" pitchFamily="34" charset="0"/>
              </a:rPr>
              <a:t>Address proof of an immediate family member plus a written confirmation from the immediate family member that you are living at that address </a:t>
            </a:r>
          </a:p>
        </p:txBody>
      </p:sp>
      <p:sp>
        <p:nvSpPr>
          <p:cNvPr id="7" name="標題 1"/>
          <p:cNvSpPr txBox="1">
            <a:spLocks/>
          </p:cNvSpPr>
          <p:nvPr/>
        </p:nvSpPr>
        <p:spPr>
          <a:xfrm>
            <a:off x="993765" y="258703"/>
            <a:ext cx="89972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Account </a:t>
            </a:r>
            <a:r>
              <a:rPr lang="zh-HK"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银行账户</a:t>
            </a:r>
            <a:endPar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304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FC87E-2EE6-4842-82BE-473C49EEC8EE}" type="slidenum">
              <a:rPr lang="zh-HK" altLang="en-US" smtClean="0"/>
              <a:pPr/>
              <a:t>9</a:t>
            </a:fld>
            <a:endParaRPr lang="en-GB" dirty="0">
              <a:solidFill>
                <a:srgbClr val="001C58"/>
              </a:solidFill>
            </a:endParaRPr>
          </a:p>
        </p:txBody>
      </p:sp>
      <p:sp>
        <p:nvSpPr>
          <p:cNvPr id="10" name="標題 1"/>
          <p:cNvSpPr>
            <a:spLocks noGrp="1"/>
          </p:cNvSpPr>
          <p:nvPr>
            <p:ph type="title"/>
          </p:nvPr>
        </p:nvSpPr>
        <p:spPr>
          <a:xfrm>
            <a:off x="993765" y="431423"/>
            <a:ext cx="8997236" cy="1325563"/>
          </a:xfrm>
        </p:spPr>
        <p:txBody>
          <a:bodyPr/>
          <a:lstStyle/>
          <a:p>
            <a:r>
              <a:rPr lang="en-GB" altLang="zh-HK" b="1" dirty="0">
                <a:solidFill>
                  <a:srgbClr val="001C58"/>
                </a:solidFill>
                <a:latin typeface="Arial" panose="020B0604020202020204" pitchFamily="34" charset="0"/>
                <a:ea typeface="微軟正黑體" panose="020B0604030504040204" pitchFamily="34" charset="-120"/>
                <a:cs typeface="Arial" panose="020B0604020202020204" pitchFamily="34" charset="0"/>
              </a:rPr>
              <a:t>Bank Account </a:t>
            </a:r>
            <a:r>
              <a:rPr lang="zh-TW" altLang="en-US" b="1" dirty="0">
                <a:solidFill>
                  <a:srgbClr val="001C58"/>
                </a:solidFill>
                <a:latin typeface="Arial" panose="020B0604020202020204" pitchFamily="34" charset="0"/>
                <a:ea typeface="微軟正黑體" panose="020B0604030504040204" pitchFamily="34" charset="-120"/>
                <a:cs typeface="Arial" panose="020B0604020202020204" pitchFamily="34" charset="0"/>
              </a:rPr>
              <a:t>银行账户</a:t>
            </a:r>
            <a:endParaRPr lang="en-GB" b="1" dirty="0">
              <a:solidFill>
                <a:srgbClr val="001C58"/>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 name="內容版面配置區 2"/>
          <p:cNvSpPr>
            <a:spLocks noGrp="1"/>
          </p:cNvSpPr>
          <p:nvPr>
            <p:ph idx="1"/>
          </p:nvPr>
        </p:nvSpPr>
        <p:spPr>
          <a:xfrm>
            <a:off x="1195159" y="1311534"/>
            <a:ext cx="9820196" cy="5052219"/>
          </a:xfrm>
        </p:spPr>
        <p:txBody>
          <a:bodyPr wrap="square" lIns="0" tIns="0" rIns="0" bIns="0" anchor="t">
            <a:noAutofit/>
          </a:bodyPr>
          <a:lstStyle/>
          <a:p>
            <a:pPr marL="0" indent="0" algn="l">
              <a:lnSpc>
                <a:spcPct val="120000"/>
              </a:lnSpc>
              <a:spcBef>
                <a:spcPts val="0"/>
              </a:spcBef>
              <a:buNone/>
            </a:pPr>
            <a:r>
              <a:rPr lang="en-US" altLang="zh-TW" sz="2100" b="1" u="sng" dirty="0">
                <a:solidFill>
                  <a:srgbClr val="001C58"/>
                </a:solidFill>
                <a:latin typeface="Arial"/>
                <a:ea typeface="微軟正黑體"/>
                <a:cs typeface="Arial"/>
              </a:rPr>
              <a:t>Notes:</a:t>
            </a:r>
            <a:endParaRPr lang="en-US"/>
          </a:p>
          <a:p>
            <a:pPr marL="342900" indent="-342900" algn="l">
              <a:lnSpc>
                <a:spcPct val="120000"/>
              </a:lnSpc>
              <a:spcBef>
                <a:spcPts val="0"/>
              </a:spcBef>
            </a:pPr>
            <a:r>
              <a:rPr lang="en-US" altLang="zh-TW" sz="2100" dirty="0">
                <a:solidFill>
                  <a:srgbClr val="001C58"/>
                </a:solidFill>
                <a:latin typeface="Arial"/>
                <a:ea typeface="微軟正黑體"/>
                <a:cs typeface="Arial"/>
              </a:rPr>
              <a:t>Documents required for bank account opening may vary between banks. </a:t>
            </a:r>
          </a:p>
          <a:p>
            <a:pPr marL="342900" indent="-342900" algn="l">
              <a:lnSpc>
                <a:spcPct val="120000"/>
              </a:lnSpc>
              <a:spcBef>
                <a:spcPts val="0"/>
              </a:spcBef>
            </a:pPr>
            <a:r>
              <a:rPr lang="en-US" altLang="zh-TW" sz="2100" dirty="0">
                <a:solidFill>
                  <a:srgbClr val="001C58"/>
                </a:solidFill>
                <a:latin typeface="Arial"/>
                <a:ea typeface="微軟正黑體"/>
                <a:cs typeface="Arial"/>
              </a:rPr>
              <a:t>Address proof must be recent (i.e. issued within 3 months).</a:t>
            </a:r>
          </a:p>
          <a:p>
            <a:pPr marL="342900" indent="-342900" algn="l">
              <a:lnSpc>
                <a:spcPct val="120000"/>
              </a:lnSpc>
              <a:spcBef>
                <a:spcPts val="0"/>
              </a:spcBef>
            </a:pPr>
            <a:r>
              <a:rPr lang="en-US" altLang="zh-TW" sz="2100" dirty="0">
                <a:solidFill>
                  <a:srgbClr val="001C58"/>
                </a:solidFill>
                <a:latin typeface="Arial"/>
                <a:ea typeface="微軟正黑體"/>
                <a:cs typeface="Arial"/>
              </a:rPr>
              <a:t>If documents are not in English/Chinese, you will need a translated English version translated by a </a:t>
            </a:r>
            <a:r>
              <a:rPr lang="en-GB" altLang="zh-TW" sz="2100" dirty="0">
                <a:solidFill>
                  <a:srgbClr val="001C58"/>
                </a:solidFill>
                <a:latin typeface="Arial"/>
                <a:ea typeface="微軟正黑體"/>
                <a:cs typeface="Arial"/>
              </a:rPr>
              <a:t>legal/authorised</a:t>
            </a:r>
            <a:r>
              <a:rPr lang="en-US" altLang="zh-TW" sz="2100" dirty="0">
                <a:solidFill>
                  <a:srgbClr val="001C58"/>
                </a:solidFill>
                <a:latin typeface="Arial"/>
                <a:ea typeface="微軟正黑體"/>
                <a:cs typeface="Arial"/>
              </a:rPr>
              <a:t> translator. </a:t>
            </a:r>
          </a:p>
          <a:p>
            <a:pPr marL="342900" indent="-342900" algn="l">
              <a:lnSpc>
                <a:spcPct val="120000"/>
              </a:lnSpc>
              <a:spcBef>
                <a:spcPts val="0"/>
              </a:spcBef>
            </a:pPr>
            <a:r>
              <a:rPr lang="en-US" altLang="zh-TW" sz="2100" dirty="0">
                <a:solidFill>
                  <a:srgbClr val="001C58"/>
                </a:solidFill>
                <a:latin typeface="Arial"/>
                <a:ea typeface="微軟正黑體"/>
                <a:cs typeface="Arial"/>
              </a:rPr>
              <a:t>There are additional requirements for applicants aged under 18.</a:t>
            </a:r>
          </a:p>
          <a:p>
            <a:pPr marL="0" indent="0">
              <a:lnSpc>
                <a:spcPct val="120000"/>
              </a:lnSpc>
              <a:spcBef>
                <a:spcPts val="0"/>
              </a:spcBef>
              <a:buNone/>
            </a:pPr>
            <a:br>
              <a:rPr lang="en-US" altLang="zh-TW" sz="2100" dirty="0">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zh-TW" altLang="en-US" sz="2100" b="1" u="sng" dirty="0">
                <a:solidFill>
                  <a:srgbClr val="001C58"/>
                </a:solidFill>
                <a:latin typeface="Arial"/>
                <a:ea typeface="微軟正黑體"/>
                <a:cs typeface="Arial"/>
              </a:rPr>
              <a:t>备注</a:t>
            </a:r>
            <a:r>
              <a:rPr lang="en-US" altLang="zh-TW" sz="2100" b="1" u="sng" dirty="0">
                <a:solidFill>
                  <a:srgbClr val="001C58"/>
                </a:solidFill>
                <a:latin typeface="Arial"/>
                <a:ea typeface="微軟正黑體"/>
                <a:cs typeface="Arial"/>
              </a:rPr>
              <a:t>:</a:t>
            </a:r>
          </a:p>
          <a:p>
            <a:pPr marL="342900" indent="-342900">
              <a:lnSpc>
                <a:spcPct val="120000"/>
              </a:lnSpc>
              <a:spcBef>
                <a:spcPts val="0"/>
              </a:spcBef>
            </a:pPr>
            <a:r>
              <a:rPr lang="zh-CN" altLang="en-US" sz="2100" dirty="0">
                <a:solidFill>
                  <a:srgbClr val="001C58"/>
                </a:solidFill>
                <a:latin typeface="Arial"/>
                <a:ea typeface="微軟正黑體"/>
                <a:cs typeface="Arial"/>
              </a:rPr>
              <a:t>不同银行的申请开户文件可能有异</a:t>
            </a:r>
            <a:r>
              <a:rPr lang="zh-TW" altLang="en-US" sz="2100" dirty="0">
                <a:solidFill>
                  <a:srgbClr val="001C58"/>
                </a:solidFill>
                <a:latin typeface="Arial"/>
                <a:ea typeface="微軟正黑體"/>
                <a:cs typeface="Arial"/>
              </a:rPr>
              <a:t>。</a:t>
            </a:r>
            <a:endParaRPr lang="en-US" altLang="zh-CN" sz="2100" dirty="0">
              <a:solidFill>
                <a:srgbClr val="001C58"/>
              </a:solidFill>
              <a:latin typeface="Arial"/>
              <a:ea typeface="微軟正黑體"/>
              <a:cs typeface="Arial"/>
            </a:endParaRPr>
          </a:p>
          <a:p>
            <a:pPr marL="342900" indent="-342900">
              <a:lnSpc>
                <a:spcPct val="120000"/>
              </a:lnSpc>
              <a:spcBef>
                <a:spcPts val="0"/>
              </a:spcBef>
            </a:pPr>
            <a:r>
              <a:rPr lang="zh-CN" altLang="en-US" sz="2100" dirty="0">
                <a:solidFill>
                  <a:srgbClr val="001C58"/>
                </a:solidFill>
                <a:latin typeface="Arial"/>
                <a:ea typeface="微軟正黑體"/>
                <a:cs typeface="Arial"/>
              </a:rPr>
              <a:t>住址证明必须为最近</a:t>
            </a:r>
            <a:r>
              <a:rPr lang="en-US" altLang="zh-CN" sz="2100" dirty="0">
                <a:solidFill>
                  <a:srgbClr val="001C58"/>
                </a:solidFill>
                <a:latin typeface="Arial"/>
                <a:ea typeface="微軟正黑體"/>
                <a:cs typeface="Arial"/>
              </a:rPr>
              <a:t>3</a:t>
            </a:r>
            <a:r>
              <a:rPr lang="zh-CN" altLang="en-US" sz="2100" dirty="0">
                <a:solidFill>
                  <a:srgbClr val="001C58"/>
                </a:solidFill>
                <a:latin typeface="Arial"/>
                <a:ea typeface="微軟正黑體"/>
                <a:cs typeface="Arial"/>
              </a:rPr>
              <a:t>个月内</a:t>
            </a:r>
            <a:r>
              <a:rPr lang="zh-TW" altLang="en-US" sz="2100" dirty="0">
                <a:solidFill>
                  <a:srgbClr val="001C58"/>
                </a:solidFill>
                <a:latin typeface="Arial"/>
                <a:ea typeface="微軟正黑體"/>
                <a:cs typeface="Arial"/>
              </a:rPr>
              <a:t>。</a:t>
            </a:r>
            <a:endParaRPr lang="en-US" altLang="zh-TW" sz="2100" dirty="0">
              <a:solidFill>
                <a:srgbClr val="001C58"/>
              </a:solidFill>
              <a:latin typeface="Arial"/>
              <a:ea typeface="微軟正黑體"/>
              <a:cs typeface="Arial"/>
            </a:endParaRPr>
          </a:p>
          <a:p>
            <a:pPr marL="342900" indent="-342900">
              <a:lnSpc>
                <a:spcPct val="120000"/>
              </a:lnSpc>
              <a:spcBef>
                <a:spcPts val="0"/>
              </a:spcBef>
            </a:pPr>
            <a:r>
              <a:rPr lang="zh-CN" altLang="en-US" sz="2100" dirty="0">
                <a:solidFill>
                  <a:srgbClr val="001C58"/>
                </a:solidFill>
                <a:latin typeface="Arial"/>
                <a:ea typeface="微軟正黑體"/>
                <a:cs typeface="Arial"/>
              </a:rPr>
              <a:t>如文件非英文</a:t>
            </a:r>
            <a:r>
              <a:rPr lang="en-US" altLang="zh-CN" sz="2100" dirty="0">
                <a:solidFill>
                  <a:srgbClr val="001C58"/>
                </a:solidFill>
                <a:latin typeface="Arial"/>
                <a:ea typeface="微軟正黑體"/>
                <a:cs typeface="Arial"/>
              </a:rPr>
              <a:t>/</a:t>
            </a:r>
            <a:r>
              <a:rPr lang="zh-CN" altLang="en-US" sz="2100" dirty="0">
                <a:solidFill>
                  <a:srgbClr val="001C58"/>
                </a:solidFill>
                <a:latin typeface="Arial"/>
                <a:ea typeface="微軟正黑體"/>
                <a:cs typeface="Arial"/>
              </a:rPr>
              <a:t>中文书写</a:t>
            </a:r>
            <a:r>
              <a:rPr lang="en-US" altLang="zh-CN" sz="2100" dirty="0">
                <a:solidFill>
                  <a:srgbClr val="001C58"/>
                </a:solidFill>
                <a:latin typeface="Arial"/>
                <a:ea typeface="微軟正黑體"/>
                <a:cs typeface="Arial"/>
              </a:rPr>
              <a:t>, </a:t>
            </a:r>
            <a:r>
              <a:rPr lang="zh-CN" altLang="en-US" sz="2100" dirty="0">
                <a:solidFill>
                  <a:srgbClr val="001C58"/>
                </a:solidFill>
                <a:latin typeface="Arial"/>
                <a:ea typeface="微軟正黑體"/>
                <a:cs typeface="Arial"/>
              </a:rPr>
              <a:t>必须提交英文翻译本</a:t>
            </a:r>
            <a:r>
              <a:rPr lang="zh-TW" altLang="en-US" sz="2100" dirty="0">
                <a:solidFill>
                  <a:srgbClr val="001C58"/>
                </a:solidFill>
                <a:latin typeface="Arial"/>
                <a:ea typeface="微軟正黑體"/>
                <a:cs typeface="Arial"/>
              </a:rPr>
              <a:t>。</a:t>
            </a:r>
            <a:endParaRPr lang="en-US" altLang="zh-TW" sz="2100" dirty="0">
              <a:solidFill>
                <a:srgbClr val="001C58"/>
              </a:solidFill>
              <a:latin typeface="Arial"/>
              <a:ea typeface="微軟正黑體"/>
              <a:cs typeface="Arial"/>
            </a:endParaRPr>
          </a:p>
          <a:p>
            <a:pPr marL="342900" indent="-342900">
              <a:lnSpc>
                <a:spcPct val="120000"/>
              </a:lnSpc>
              <a:spcBef>
                <a:spcPts val="0"/>
              </a:spcBef>
            </a:pPr>
            <a:r>
              <a:rPr lang="zh-CN" altLang="en-US" sz="2100" dirty="0">
                <a:solidFill>
                  <a:srgbClr val="001C58"/>
                </a:solidFill>
                <a:latin typeface="Arial"/>
                <a:ea typeface="微軟正黑體"/>
                <a:cs typeface="Arial"/>
              </a:rPr>
              <a:t>十八岁以下申请人有额外要求</a:t>
            </a:r>
            <a:r>
              <a:rPr lang="zh-TW" altLang="en-US" sz="2100" dirty="0">
                <a:solidFill>
                  <a:srgbClr val="001C58"/>
                </a:solidFill>
                <a:latin typeface="Arial"/>
                <a:ea typeface="微軟正黑體"/>
                <a:cs typeface="Arial"/>
              </a:rPr>
              <a:t>。</a:t>
            </a:r>
            <a:endParaRPr lang="en-US" altLang="zh-TW" sz="2100" dirty="0">
              <a:solidFill>
                <a:srgbClr val="001C58"/>
              </a:solidFill>
              <a:effectLst>
                <a:outerShdw blurRad="38100" dist="38100" dir="2700000" algn="tl">
                  <a:srgbClr val="000000">
                    <a:alpha val="43137"/>
                  </a:srgbClr>
                </a:outerShdw>
              </a:effectLst>
              <a:latin typeface="Arial"/>
              <a:ea typeface="微軟正黑體"/>
              <a:cs typeface="Arial"/>
            </a:endParaRPr>
          </a:p>
        </p:txBody>
      </p:sp>
    </p:spTree>
    <p:extLst>
      <p:ext uri="{BB962C8B-B14F-4D97-AF65-F5344CB8AC3E}">
        <p14:creationId xmlns:p14="http://schemas.microsoft.com/office/powerpoint/2010/main" val="3209371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TotalTime>
  <Words>2888</Words>
  <Application>Microsoft Office PowerPoint</Application>
  <PresentationFormat>Widescreen</PresentationFormat>
  <Paragraphs>301</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MT</vt:lpstr>
      <vt:lpstr>Microsoft JhengHei</vt:lpstr>
      <vt:lpstr>Microsoft JhengHei</vt:lpstr>
      <vt:lpstr>Arial</vt:lpstr>
      <vt:lpstr>Calibri</vt:lpstr>
      <vt:lpstr>Wingdings 3</vt:lpstr>
      <vt:lpstr>Office Theme</vt:lpstr>
      <vt:lpstr>Non-local Students  Orientation Day 2024  非本地生迎新日2024 30 August 2024 (Friday)</vt:lpstr>
      <vt:lpstr>Living in Hong Kong 活在香港</vt:lpstr>
      <vt:lpstr>Living in Hong Kong 活在香港</vt:lpstr>
      <vt:lpstr>Hong Kong Identity Card  香港身份证</vt:lpstr>
      <vt:lpstr>Bank Account  银行账户</vt:lpstr>
      <vt:lpstr>PowerPoint Presentation</vt:lpstr>
      <vt:lpstr>Bank Account 银行账户</vt:lpstr>
      <vt:lpstr>PowerPoint Presentation</vt:lpstr>
      <vt:lpstr>Bank Account 银行账户</vt:lpstr>
      <vt:lpstr>Bank Account 银行账户</vt:lpstr>
      <vt:lpstr>Payment  付款 </vt:lpstr>
      <vt:lpstr>Payment 付款 </vt:lpstr>
      <vt:lpstr>If You Are Sick  生病</vt:lpstr>
      <vt:lpstr>If You Are Sick 生病</vt:lpstr>
      <vt:lpstr>If You Are Sick 生病</vt:lpstr>
      <vt:lpstr>If You Are Sick 生病</vt:lpstr>
      <vt:lpstr>If You Are Sick 生病</vt:lpstr>
      <vt:lpstr>If You Are Sick 生病</vt:lpstr>
      <vt:lpstr>If You Are Sick 生病</vt:lpstr>
      <vt:lpstr>If You Are Sick 生病</vt:lpstr>
      <vt:lpstr>If You Are Sick 生病</vt:lpstr>
      <vt:lpstr>In Case of Emergency 紧急情况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STELLA CHEANG</dc:creator>
  <cp:lastModifiedBy>Edith Lee</cp:lastModifiedBy>
  <cp:revision>1629</cp:revision>
  <dcterms:created xsi:type="dcterms:W3CDTF">2024-08-28T02:12:45Z</dcterms:created>
  <dcterms:modified xsi:type="dcterms:W3CDTF">2025-01-23T07:17:47Z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Acrobat PDFMaker 15 for PowerPoint</vt:lpwstr>
  </property>
  <property fmtid="{D5CDD505-2E9C-101B-9397-08002B2CF9AE}" pid="4" name="LastSaved">
    <vt:filetime>2024-08-28T00:00:00Z</vt:filetime>
  </property>
</Properties>
</file>