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672" r:id="rId3"/>
    <p:sldId id="286" r:id="rId4"/>
    <p:sldId id="287" r:id="rId5"/>
    <p:sldId id="263" r:id="rId6"/>
    <p:sldId id="303" r:id="rId7"/>
    <p:sldId id="304" r:id="rId8"/>
    <p:sldId id="305" r:id="rId9"/>
    <p:sldId id="306" r:id="rId10"/>
    <p:sldId id="307" r:id="rId11"/>
    <p:sldId id="308" r:id="rId12"/>
    <p:sldId id="302" r:id="rId13"/>
    <p:sldId id="309" r:id="rId14"/>
    <p:sldId id="633" r:id="rId15"/>
    <p:sldId id="274" r:id="rId16"/>
    <p:sldId id="275" r:id="rId17"/>
    <p:sldId id="276" r:id="rId18"/>
  </p:sldIdLst>
  <p:sldSz cx="12192000" cy="6858000"/>
  <p:notesSz cx="6858000" cy="1219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6CB4CAA-91C7-4EE4-946C-6FBA22A57449}">
          <p14:sldIdLst>
            <p14:sldId id="256"/>
          </p14:sldIdLst>
        </p14:section>
        <p14:section name="Services of the Student Development Office" id="{BDF9DE48-6C18-4240-900C-A2298956350F}">
          <p14:sldIdLst>
            <p14:sldId id="672"/>
            <p14:sldId id="286"/>
            <p14:sldId id="287"/>
            <p14:sldId id="263"/>
            <p14:sldId id="303"/>
            <p14:sldId id="304"/>
            <p14:sldId id="305"/>
            <p14:sldId id="306"/>
            <p14:sldId id="307"/>
            <p14:sldId id="308"/>
            <p14:sldId id="302"/>
            <p14:sldId id="309"/>
            <p14:sldId id="63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4DD"/>
    <a:srgbClr val="FDEADA"/>
    <a:srgbClr val="1F497D"/>
    <a:srgbClr val="F26522"/>
    <a:srgbClr val="DCE6F2"/>
    <a:srgbClr val="EBF1DE"/>
    <a:srgbClr val="E71F76"/>
    <a:srgbClr val="C6D9F1"/>
    <a:srgbClr val="B9CDE5"/>
    <a:srgbClr val="B3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02" autoAdjust="0"/>
  </p:normalViewPr>
  <p:slideViewPr>
    <p:cSldViewPr>
      <p:cViewPr varScale="1">
        <p:scale>
          <a:sx n="95" d="100"/>
          <a:sy n="95" d="100"/>
        </p:scale>
        <p:origin x="115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30A00-CD86-489D-9C44-FA69C5C346F6}" type="datetimeFigureOut">
              <a:rPr lang="en-HK" smtClean="0"/>
              <a:t>23/1/2025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2"/>
            <a:ext cx="5486400" cy="48005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7BC11-BB8E-485C-B475-486A6168DD7C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6647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81630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F3667-D912-4609-9007-B30F817B2B98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55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The student handbook is extremely important and useful, so I strongly advise all of you to read it.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B971F-65EB-4FA5-A9A7-C8DABE72CF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0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459038" y="554038"/>
            <a:ext cx="4919662" cy="276701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F3667-D912-4609-9007-B30F817B2B9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18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459038" y="554038"/>
            <a:ext cx="4919662" cy="276701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HK" dirty="0"/>
              <a:t>Remember</a:t>
            </a:r>
            <a:r>
              <a:rPr lang="en-US" altLang="zh-HK" baseline="0" dirty="0"/>
              <a:t> to bring along your student id card</a:t>
            </a:r>
            <a:endParaRPr lang="en-US" altLang="zh-H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HK" dirty="0"/>
              <a:t>Sick</a:t>
            </a:r>
            <a:r>
              <a:rPr lang="en-US" altLang="zh-HK" baseline="0" dirty="0"/>
              <a:t> during exam &gt;&gt; visit clinic and take medical cert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F3667-D912-4609-9007-B30F817B2B9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74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0688" y="379413"/>
            <a:ext cx="3365500" cy="189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source: https://www.immd.gov.hk/eng/services/hkid/smartid.html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F3667-D912-4609-9007-B30F817B2B9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645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0688" y="379413"/>
            <a:ext cx="3365500" cy="189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Repetitive</a:t>
            </a:r>
            <a:r>
              <a:rPr lang="en-GB" baseline="0" dirty="0"/>
              <a:t> information about the programme duration (just stated on the previous slide) was removed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F3667-D912-4609-9007-B30F817B2B98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80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0688" y="379413"/>
            <a:ext cx="3365500" cy="189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source: https://pixabay.com/en/hammer-books-law-court-lawyer-719061/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for commercial use.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F3667-D912-4609-9007-B30F817B2B98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90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B971F-65EB-4FA5-A9A7-C8DABE72CF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26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9038" y="554038"/>
            <a:ext cx="4919662" cy="2767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F3667-D912-4609-9007-B30F817B2B98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60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C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0070C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C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5599"/>
            <a:ext cx="12191999" cy="65023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C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55599"/>
            <a:ext cx="12191999" cy="65023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29406"/>
            <a:ext cx="1035812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1C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1424" y="1567262"/>
            <a:ext cx="8829675" cy="4267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0070C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hk/icbook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5524" y="1230214"/>
            <a:ext cx="6847205" cy="2832955"/>
          </a:xfrm>
          <a:prstGeom prst="rect">
            <a:avLst/>
          </a:prstGeom>
        </p:spPr>
        <p:txBody>
          <a:bodyPr vert="horz" wrap="square" lIns="0" tIns="95885" rIns="0" bIns="0" rtlCol="0" anchor="t">
            <a:spAutoFit/>
          </a:bodyPr>
          <a:lstStyle/>
          <a:p>
            <a:pPr marL="12700" marR="5080" algn="ctr">
              <a:lnSpc>
                <a:spcPct val="89900"/>
              </a:lnSpc>
              <a:spcBef>
                <a:spcPts val="755"/>
              </a:spcBef>
            </a:pPr>
            <a:r>
              <a:rPr sz="5400" spc="-5" dirty="0"/>
              <a:t>Non-local Students </a:t>
            </a:r>
            <a:r>
              <a:rPr sz="5400" dirty="0"/>
              <a:t> Orientation</a:t>
            </a:r>
            <a:r>
              <a:rPr sz="5400" spc="-40" dirty="0"/>
              <a:t> </a:t>
            </a:r>
            <a:r>
              <a:rPr sz="5400" spc="-5" dirty="0"/>
              <a:t>Day</a:t>
            </a:r>
            <a:r>
              <a:rPr sz="5400" spc="-40" dirty="0"/>
              <a:t> </a:t>
            </a:r>
            <a:r>
              <a:rPr sz="5400" spc="-5" dirty="0"/>
              <a:t>202</a:t>
            </a:r>
            <a:r>
              <a:rPr lang="en-HK" sz="5400" spc="-5" dirty="0"/>
              <a:t>4</a:t>
            </a:r>
            <a:r>
              <a:rPr sz="5400" spc="-5" dirty="0"/>
              <a:t> </a:t>
            </a:r>
            <a:r>
              <a:rPr sz="5400" spc="-1485" dirty="0"/>
              <a:t> </a:t>
            </a:r>
            <a:r>
              <a:rPr sz="5400" dirty="0">
                <a:latin typeface="Microsoft JhengHei"/>
                <a:cs typeface="Microsoft JhengHei"/>
              </a:rPr>
              <a:t>非本地生迎新日</a:t>
            </a:r>
            <a:r>
              <a:rPr sz="5400" spc="-10" dirty="0"/>
              <a:t>202</a:t>
            </a:r>
            <a:r>
              <a:rPr lang="en-HK" sz="5400" spc="-10" dirty="0"/>
              <a:t>4</a:t>
            </a:r>
            <a:endParaRPr lang="en-US" sz="5400" dirty="0">
              <a:latin typeface="Microsoft JhengHei"/>
              <a:ea typeface="Microsoft JhengHei"/>
              <a:cs typeface="Microsoft JhengHei"/>
            </a:endParaRPr>
          </a:p>
          <a:p>
            <a:pPr marR="210820" algn="ctr">
              <a:lnSpc>
                <a:spcPct val="100000"/>
              </a:lnSpc>
              <a:spcBef>
                <a:spcPts val="1245"/>
              </a:spcBef>
            </a:pPr>
            <a:r>
              <a:rPr sz="2200" dirty="0"/>
              <a:t>3</a:t>
            </a:r>
            <a:r>
              <a:rPr lang="en-HK" sz="2200" dirty="0"/>
              <a:t>0</a:t>
            </a:r>
            <a:r>
              <a:rPr sz="2200" dirty="0"/>
              <a:t> August 202</a:t>
            </a:r>
            <a:r>
              <a:rPr lang="en-HK" sz="2200" dirty="0"/>
              <a:t>4</a:t>
            </a:r>
            <a:r>
              <a:rPr sz="2200" dirty="0"/>
              <a:t> (</a:t>
            </a:r>
            <a:r>
              <a:rPr lang="en-HK" sz="2200" dirty="0"/>
              <a:t>Friday</a:t>
            </a:r>
            <a:r>
              <a:rPr sz="2200" dirty="0"/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04698" y="4049004"/>
            <a:ext cx="5913355" cy="779059"/>
          </a:xfrm>
          <a:prstGeom prst="rect">
            <a:avLst/>
          </a:prstGeom>
        </p:spPr>
        <p:txBody>
          <a:bodyPr vert="horz" wrap="square" lIns="0" tIns="8572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000" spc="-5" dirty="0">
                <a:solidFill>
                  <a:srgbClr val="00AEEF"/>
                </a:solidFill>
                <a:latin typeface="Arial"/>
                <a:cs typeface="Arial MT"/>
              </a:rPr>
              <a:t>Mainland</a:t>
            </a:r>
            <a:r>
              <a:rPr sz="2000" spc="20" dirty="0">
                <a:solidFill>
                  <a:srgbClr val="00AEEF"/>
                </a:solidFill>
                <a:latin typeface="Arial"/>
                <a:cs typeface="Arial MT"/>
              </a:rPr>
              <a:t> </a:t>
            </a:r>
            <a:r>
              <a:rPr sz="2000" spc="-5" dirty="0">
                <a:solidFill>
                  <a:srgbClr val="00AEEF"/>
                </a:solidFill>
                <a:latin typeface="Arial"/>
                <a:cs typeface="Arial MT"/>
              </a:rPr>
              <a:t>and</a:t>
            </a:r>
            <a:r>
              <a:rPr sz="2000" spc="-10" dirty="0">
                <a:solidFill>
                  <a:srgbClr val="00AEEF"/>
                </a:solidFill>
                <a:latin typeface="Arial"/>
                <a:cs typeface="Arial MT"/>
              </a:rPr>
              <a:t> </a:t>
            </a:r>
            <a:r>
              <a:rPr sz="2000" spc="-5" dirty="0">
                <a:solidFill>
                  <a:srgbClr val="00AEEF"/>
                </a:solidFill>
                <a:latin typeface="Arial"/>
                <a:cs typeface="Arial MT"/>
              </a:rPr>
              <a:t>International</a:t>
            </a:r>
            <a:r>
              <a:rPr sz="2000" spc="-120" dirty="0">
                <a:solidFill>
                  <a:srgbClr val="00AEEF"/>
                </a:solidFill>
                <a:latin typeface="Arial"/>
                <a:cs typeface="Arial MT"/>
              </a:rPr>
              <a:t> </a:t>
            </a:r>
            <a:r>
              <a:rPr sz="2000" spc="-10" dirty="0">
                <a:solidFill>
                  <a:srgbClr val="00AEEF"/>
                </a:solidFill>
                <a:latin typeface="Arial"/>
                <a:cs typeface="Arial MT"/>
              </a:rPr>
              <a:t>Affairs</a:t>
            </a:r>
            <a:r>
              <a:rPr sz="2000" spc="-20" dirty="0">
                <a:solidFill>
                  <a:srgbClr val="00AEEF"/>
                </a:solidFill>
                <a:latin typeface="Arial"/>
                <a:cs typeface="Arial MT"/>
              </a:rPr>
              <a:t> </a:t>
            </a:r>
            <a:r>
              <a:rPr sz="2000" spc="-10" dirty="0">
                <a:solidFill>
                  <a:srgbClr val="00AEEF"/>
                </a:solidFill>
                <a:latin typeface="Arial"/>
                <a:cs typeface="Arial MT"/>
              </a:rPr>
              <a:t>Office</a:t>
            </a:r>
            <a:endParaRPr lang="en-US" sz="2000" dirty="0">
              <a:latin typeface="Arial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000" dirty="0">
                <a:solidFill>
                  <a:srgbClr val="00AEEF"/>
                </a:solidFill>
                <a:latin typeface="Microsoft JhengHei"/>
                <a:ea typeface="Microsoft JhengHei"/>
                <a:cs typeface="Microsoft JhengHei"/>
              </a:rPr>
              <a:t>內地及國際事務處</a:t>
            </a:r>
            <a:endParaRPr sz="2000" b="1" dirty="0">
              <a:latin typeface="Microsoft JhengHei"/>
              <a:ea typeface="Microsoft JhengHei"/>
              <a:cs typeface="Microsoft JhengHei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7FC87E-2EE6-4842-82BE-473C49EEC8EE}" type="slidenum">
              <a:rPr lang="zh-HK" altLang="en-US" smtClean="0"/>
              <a:pPr/>
              <a:t>10</a:t>
            </a:fld>
            <a:endParaRPr lang="en-GB" dirty="0">
              <a:solidFill>
                <a:srgbClr val="001C58"/>
              </a:solidFill>
            </a:endParaRPr>
          </a:p>
        </p:txBody>
      </p:sp>
      <p:pic>
        <p:nvPicPr>
          <p:cNvPr id="10" name="Picture 2" descr="C:\Users\jakispeirs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5" y="1225550"/>
            <a:ext cx="4354499" cy="71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1223530" y="2256987"/>
            <a:ext cx="9124557" cy="3467886"/>
          </a:xfrm>
        </p:spPr>
        <p:txBody>
          <a:bodyPr wrap="square" lIns="0" tIns="0" rIns="0" bIns="0" anchor="t">
            <a:normAutofit/>
          </a:bodyPr>
          <a:lstStyle/>
          <a:p>
            <a:pPr algn="just"/>
            <a:r>
              <a:rPr lang="en-GB" altLang="zh-CN" sz="22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For students from </a:t>
            </a:r>
            <a:r>
              <a:rPr lang="en-GB" altLang="zh-CN" sz="2200" b="1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Mainland</a:t>
            </a:r>
            <a:r>
              <a:rPr lang="en-GB" altLang="zh-CN" sz="22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, </a:t>
            </a:r>
            <a:r>
              <a:rPr lang="en-GB" altLang="zh-CN" sz="2200" b="1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Macao</a:t>
            </a:r>
            <a:r>
              <a:rPr lang="en-GB" altLang="zh-CN" sz="22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 and </a:t>
            </a:r>
            <a:r>
              <a:rPr lang="en-GB" altLang="zh-CN" sz="2200" b="1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Taiwan</a:t>
            </a:r>
            <a:r>
              <a:rPr lang="en-GB" altLang="zh-CN" sz="22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, if you cannot complete your programme within the normal duration, consideration may be given to </a:t>
            </a:r>
            <a:r>
              <a:rPr lang="en-GB" altLang="zh-CN" sz="22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extend your stay for up to one year </a:t>
            </a:r>
            <a:r>
              <a:rPr lang="en-GB" altLang="zh-CN" sz="22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so as to complete the programme. </a:t>
            </a:r>
            <a:endParaRPr lang="en-US"/>
          </a:p>
          <a:p>
            <a:pPr algn="just"/>
            <a:endParaRPr lang="en-US" altLang="zh-CN" sz="2400" dirty="0"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solidFill>
                  <a:srgbClr val="001C58"/>
                </a:solidFill>
                <a:ea typeface="微軟正黑體" panose="020B0604030504040204" pitchFamily="34" charset="-120"/>
              </a:rPr>
              <a:t>来自中国</a:t>
            </a:r>
            <a:r>
              <a:rPr lang="zh-CN" altLang="en-US" sz="2400" b="1" dirty="0">
                <a:solidFill>
                  <a:srgbClr val="001C58"/>
                </a:solidFill>
                <a:ea typeface="微軟正黑體" panose="020B0604030504040204" pitchFamily="34" charset="-120"/>
              </a:rPr>
              <a:t>内地</a:t>
            </a:r>
            <a:r>
              <a:rPr lang="zh-CN" altLang="en-US" sz="2400" dirty="0">
                <a:solidFill>
                  <a:srgbClr val="001C58"/>
                </a:solidFill>
                <a:ea typeface="微軟正黑體" panose="020B0604030504040204" pitchFamily="34" charset="-120"/>
              </a:rPr>
              <a:t>、</a:t>
            </a:r>
            <a:r>
              <a:rPr lang="zh-CN" altLang="en-US" sz="2400" b="1" dirty="0">
                <a:solidFill>
                  <a:srgbClr val="001C58"/>
                </a:solidFill>
                <a:ea typeface="微軟正黑體" panose="020B0604030504040204" pitchFamily="34" charset="-120"/>
              </a:rPr>
              <a:t>澳门</a:t>
            </a:r>
            <a:r>
              <a:rPr lang="zh-CN" altLang="en-US" sz="2400" dirty="0">
                <a:solidFill>
                  <a:srgbClr val="001C58"/>
                </a:solidFill>
                <a:ea typeface="微軟正黑體" panose="020B0604030504040204" pitchFamily="34" charset="-120"/>
              </a:rPr>
              <a:t>及</a:t>
            </a:r>
            <a:r>
              <a:rPr lang="zh-CN" altLang="en-US" sz="2400" b="1" dirty="0">
                <a:solidFill>
                  <a:srgbClr val="001C58"/>
                </a:solidFill>
                <a:ea typeface="微軟正黑體" panose="020B0604030504040204" pitchFamily="34" charset="-120"/>
              </a:rPr>
              <a:t>台湾</a:t>
            </a:r>
            <a:r>
              <a:rPr lang="zh-CN" altLang="en-US" sz="2400" dirty="0">
                <a:solidFill>
                  <a:srgbClr val="001C58"/>
                </a:solidFill>
                <a:ea typeface="微軟正黑體" panose="020B0604030504040204" pitchFamily="34" charset="-120"/>
              </a:rPr>
              <a:t>的学生，如果在通常修读期限内 </a:t>
            </a:r>
            <a:r>
              <a:rPr lang="en-US" altLang="zh-TW" sz="2400" dirty="0">
                <a:solidFill>
                  <a:srgbClr val="001C58"/>
                </a:solidFill>
                <a:ea typeface="微軟正黑體" panose="020B0604030504040204" pitchFamily="34" charset="-120"/>
              </a:rPr>
              <a:t>(</a:t>
            </a:r>
            <a:r>
              <a:rPr lang="zh-CN" altLang="en-US" sz="2400" dirty="0">
                <a:solidFill>
                  <a:srgbClr val="001C58"/>
                </a:solidFill>
                <a:ea typeface="微軟正黑體" panose="020B0604030504040204" pitchFamily="34" charset="-120"/>
              </a:rPr>
              <a:t>高级文凭一般</a:t>
            </a:r>
            <a:r>
              <a:rPr lang="en-US" altLang="zh-CN" sz="2400" dirty="0">
                <a:solidFill>
                  <a:srgbClr val="001C58"/>
                </a:solidFill>
                <a:ea typeface="微軟正黑體" panose="020B0604030504040204" pitchFamily="34" charset="-120"/>
              </a:rPr>
              <a:t>2</a:t>
            </a:r>
            <a:r>
              <a:rPr lang="zh-CN" altLang="en-US" sz="2400" dirty="0">
                <a:solidFill>
                  <a:srgbClr val="001C58"/>
                </a:solidFill>
                <a:ea typeface="微軟正黑體" panose="020B0604030504040204" pitchFamily="34" charset="-120"/>
              </a:rPr>
              <a:t>年完成</a:t>
            </a:r>
            <a:r>
              <a:rPr lang="en-US" altLang="zh-TW" sz="2400" dirty="0">
                <a:solidFill>
                  <a:srgbClr val="001C58"/>
                </a:solidFill>
                <a:ea typeface="微軟正黑體" panose="020B0604030504040204" pitchFamily="34" charset="-120"/>
              </a:rPr>
              <a:t>) </a:t>
            </a:r>
            <a:r>
              <a:rPr lang="zh-CN" altLang="en-US" sz="2400" dirty="0">
                <a:solidFill>
                  <a:srgbClr val="001C58"/>
                </a:solidFill>
                <a:ea typeface="微軟正黑體" panose="020B0604030504040204" pitchFamily="34" charset="-120"/>
              </a:rPr>
              <a:t>未能顺利毕业，</a:t>
            </a:r>
            <a:r>
              <a:rPr lang="zh-CN" altLang="en-US" sz="24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一般最多可获延期逗留一年</a:t>
            </a:r>
            <a:r>
              <a:rPr lang="zh-CN" altLang="en-US" sz="2400" dirty="0">
                <a:solidFill>
                  <a:srgbClr val="001C58"/>
                </a:solidFill>
                <a:ea typeface="微軟正黑體" panose="020B0604030504040204" pitchFamily="34" charset="-120"/>
              </a:rPr>
              <a:t>，以便继续修毕该课程。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5DDB550-6679-C477-AE88-6335B402378C}"/>
              </a:ext>
            </a:extLst>
          </p:cNvPr>
          <p:cNvSpPr txBox="1">
            <a:spLocks/>
          </p:cNvSpPr>
          <p:nvPr/>
        </p:nvSpPr>
        <p:spPr>
          <a:xfrm>
            <a:off x="980123" y="559745"/>
            <a:ext cx="8997236" cy="6771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4400" b="1" i="0">
                <a:solidFill>
                  <a:srgbClr val="001C58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zh-TW" kern="0" dirty="0">
                <a:solidFill>
                  <a:srgbClr val="002157"/>
                </a:solidFill>
                <a:ea typeface="新細明體"/>
              </a:rPr>
              <a:t>Laws &amp; Regulations</a:t>
            </a:r>
            <a:r>
              <a:rPr lang="en-US" altLang="zh-TW" kern="0" dirty="0">
                <a:solidFill>
                  <a:srgbClr val="002157"/>
                </a:solidFill>
                <a:latin typeface="Microsoft JhengHei"/>
                <a:ea typeface="新細明體"/>
              </a:rPr>
              <a:t> </a:t>
            </a:r>
            <a:r>
              <a:rPr lang="zh-HK" altLang="en-US" kern="0" dirty="0">
                <a:solidFill>
                  <a:srgbClr val="002157"/>
                </a:solidFill>
                <a:latin typeface="Microsoft JhengHei"/>
                <a:ea typeface="Microsoft JhengHei"/>
              </a:rPr>
              <a:t>法律条文</a:t>
            </a:r>
            <a:endParaRPr lang="en-GB" kern="0">
              <a:solidFill>
                <a:srgbClr val="002157"/>
              </a:solidFill>
              <a:latin typeface="Microsoft JhengHei"/>
              <a:ea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6232762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7FC87E-2EE6-4842-82BE-473C49EEC8EE}" type="slidenum">
              <a:rPr lang="zh-HK" altLang="en-US" smtClean="0"/>
              <a:pPr/>
              <a:t>11</a:t>
            </a:fld>
            <a:endParaRPr lang="en-GB" dirty="0">
              <a:solidFill>
                <a:srgbClr val="001C58"/>
              </a:solidFill>
            </a:endParaRPr>
          </a:p>
        </p:txBody>
      </p:sp>
      <p:pic>
        <p:nvPicPr>
          <p:cNvPr id="3074" name="Picture 2" descr="Hammer, Books, Law, Court, Lawyer, Paragraphs, R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" y="1454408"/>
            <a:ext cx="2324576" cy="17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2505462" y="1568776"/>
            <a:ext cx="9206725" cy="4692179"/>
          </a:xfrm>
        </p:spPr>
        <p:txBody>
          <a:bodyPr wrap="square" lIns="0" tIns="0" rIns="0" bIns="0" anchor="t"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altLang="zh-HK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You must abide by the Hong Kong Laws and are responsible for your own actions</a:t>
            </a:r>
            <a:r>
              <a:rPr lang="en-US" altLang="zh-TW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 </a:t>
            </a:r>
            <a:r>
              <a:rPr lang="en-GB" altLang="zh-HK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If the law is violated, you will be </a:t>
            </a:r>
            <a:r>
              <a:rPr lang="en-GB" altLang="zh-HK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prosecuted</a:t>
            </a:r>
            <a:r>
              <a:rPr lang="en-GB" altLang="zh-HK" b="1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GB" altLang="zh-HK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and </a:t>
            </a:r>
            <a:r>
              <a:rPr lang="en-GB" altLang="zh-HK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escorted out of HK</a:t>
            </a:r>
            <a:r>
              <a:rPr lang="en-GB" altLang="zh-HK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 </a:t>
            </a:r>
            <a:endParaRPr lang="en-GB" altLang="zh-CN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altLang="zh-HK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GB" altLang="zh-HK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Non-local students are </a:t>
            </a:r>
            <a:r>
              <a:rPr lang="en-GB" altLang="zh-HK" b="1" u="heavy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NOT </a:t>
            </a:r>
            <a:r>
              <a:rPr lang="en-GB" altLang="zh-HK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allowed to</a:t>
            </a:r>
            <a:r>
              <a:rPr lang="en-GB" altLang="zh-HK" b="1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GB" altLang="zh-HK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take up any </a:t>
            </a:r>
            <a:r>
              <a:rPr lang="en-GB" altLang="zh-HK" b="1" u="heavy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employment</a:t>
            </a:r>
            <a:r>
              <a:rPr lang="en-GB" altLang="zh-HK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, whether paid or unpaid; or establish or join in any business, </a:t>
            </a:r>
            <a:r>
              <a:rPr lang="en-US" altLang="zh-HK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except under exceptional circumstances.</a:t>
            </a:r>
            <a:endParaRPr lang="en-GB" altLang="zh-CN" dirty="0">
              <a:solidFill>
                <a:srgbClr val="001C58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altLang="zh-CN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你应遵守香港法律并对自己的行为负责！如有违反，会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被检控</a:t>
            </a:r>
            <a:r>
              <a:rPr lang="zh-CN" altLang="en-US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及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遣离香港 </a:t>
            </a:r>
            <a:r>
              <a:rPr lang="zh-CN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br>
              <a:rPr lang="en-US" altLang="zh-CN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CN" altLang="en-US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除</a:t>
            </a:r>
            <a:r>
              <a:rPr lang="zh-HK" altLang="en-US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特殊情况</a:t>
            </a:r>
            <a:r>
              <a:rPr lang="zh-CN" altLang="en-US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外，非本地学生</a:t>
            </a:r>
            <a:r>
              <a:rPr lang="zh-CN" altLang="en-US" b="1" u="heavy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不得</a:t>
            </a:r>
            <a:r>
              <a:rPr lang="zh-CN" altLang="en-US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接受有薪或无薪的</a:t>
            </a:r>
            <a:r>
              <a:rPr lang="zh-TW" altLang="en-US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雇</a:t>
            </a:r>
            <a:r>
              <a:rPr lang="zh-CN" altLang="en-US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佣</a:t>
            </a:r>
            <a:r>
              <a:rPr lang="zh-CN" altLang="en-US" b="1" u="heavy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工作</a:t>
            </a:r>
            <a:r>
              <a:rPr lang="zh-CN" altLang="en-US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，或在香港开办或参与任何业务。</a:t>
            </a:r>
            <a:endParaRPr lang="en-GB" altLang="zh-HK" dirty="0">
              <a:solidFill>
                <a:srgbClr val="001C58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AC91D3F-8409-EFF0-3581-7BC4856C1723}"/>
              </a:ext>
            </a:extLst>
          </p:cNvPr>
          <p:cNvSpPr txBox="1">
            <a:spLocks/>
          </p:cNvSpPr>
          <p:nvPr/>
        </p:nvSpPr>
        <p:spPr>
          <a:xfrm>
            <a:off x="980123" y="559745"/>
            <a:ext cx="8997236" cy="6771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4400" b="1" i="0">
                <a:solidFill>
                  <a:srgbClr val="001C58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zh-TW" kern="0" dirty="0">
                <a:solidFill>
                  <a:srgbClr val="002157"/>
                </a:solidFill>
                <a:ea typeface="新細明體"/>
              </a:rPr>
              <a:t>Laws &amp; Regulations</a:t>
            </a:r>
            <a:r>
              <a:rPr lang="en-US" altLang="zh-TW" kern="0" dirty="0">
                <a:solidFill>
                  <a:srgbClr val="002157"/>
                </a:solidFill>
                <a:latin typeface="Microsoft JhengHei"/>
                <a:ea typeface="新細明體"/>
              </a:rPr>
              <a:t> </a:t>
            </a:r>
            <a:r>
              <a:rPr lang="zh-HK" altLang="en-US" kern="0" dirty="0">
                <a:solidFill>
                  <a:srgbClr val="002157"/>
                </a:solidFill>
                <a:latin typeface="Microsoft JhengHei"/>
                <a:ea typeface="Microsoft JhengHei"/>
              </a:rPr>
              <a:t>法律条文</a:t>
            </a:r>
            <a:endParaRPr lang="en-GB" kern="0">
              <a:solidFill>
                <a:srgbClr val="002157"/>
              </a:solidFill>
              <a:latin typeface="Microsoft JhengHei"/>
              <a:ea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9226802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7FC87E-2EE6-4842-82BE-473C49EEC8EE}" type="slidenum">
              <a:rPr lang="zh-HK" altLang="en-US" smtClean="0"/>
              <a:pPr/>
              <a:t>12</a:t>
            </a:fld>
            <a:endParaRPr lang="en-GB" dirty="0">
              <a:solidFill>
                <a:srgbClr val="001C58"/>
              </a:solidFill>
              <a:latin typeface="Arial" panose="020B0604020202020204" pitchFamily="34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half" idx="4294967295"/>
          </p:nvPr>
        </p:nvSpPr>
        <p:spPr>
          <a:xfrm>
            <a:off x="4623013" y="2720075"/>
            <a:ext cx="6721205" cy="246157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/>
          <a:p>
            <a:r>
              <a:rPr lang="en-GB" sz="2100" dirty="0">
                <a:solidFill>
                  <a:srgbClr val="001C58"/>
                </a:solidFill>
                <a:latin typeface="Arial"/>
                <a:ea typeface="微軟正黑體"/>
              </a:rPr>
              <a:t>Leave Hong Kong on/ before the expiry of stay granted by the HK Immigration Department</a:t>
            </a: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</a:rPr>
              <a:t>.</a:t>
            </a:r>
            <a:endParaRPr lang="en-GB" sz="2100" dirty="0">
              <a:solidFill>
                <a:srgbClr val="001C58"/>
              </a:solidFill>
              <a:latin typeface="Arial"/>
              <a:ea typeface="微軟正黑體"/>
            </a:endParaRPr>
          </a:p>
          <a:p>
            <a:endParaRPr lang="en-GB" sz="2100" dirty="0">
              <a:solidFill>
                <a:srgbClr val="001C58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sz="2100" dirty="0">
                <a:solidFill>
                  <a:srgbClr val="001C58"/>
                </a:solidFill>
                <a:latin typeface="Arial"/>
                <a:ea typeface="微軟正黑體"/>
              </a:rPr>
              <a:t>须在入境事务处所批准的逗留期限届满时</a:t>
            </a: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</a:rPr>
              <a:t>/ </a:t>
            </a:r>
            <a:r>
              <a:rPr lang="zh-TW" altLang="en-US" sz="2100" dirty="0">
                <a:solidFill>
                  <a:srgbClr val="001C58"/>
                </a:solidFill>
                <a:latin typeface="Arial"/>
                <a:ea typeface="微軟正黑體"/>
              </a:rPr>
              <a:t>以前离港 。</a:t>
            </a:r>
          </a:p>
          <a:p>
            <a:endParaRPr lang="en-GB" sz="2400" dirty="0">
              <a:solidFill>
                <a:srgbClr val="001C58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5564D8-30B0-1188-9E79-B6B390FF3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64" y="1449311"/>
            <a:ext cx="3600929" cy="4845444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227B4D4F-9B70-E593-F37C-0167AA5C959C}"/>
              </a:ext>
            </a:extLst>
          </p:cNvPr>
          <p:cNvSpPr txBox="1">
            <a:spLocks/>
          </p:cNvSpPr>
          <p:nvPr/>
        </p:nvSpPr>
        <p:spPr>
          <a:xfrm>
            <a:off x="675323" y="671505"/>
            <a:ext cx="8997236" cy="6771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4400" b="1" i="0">
                <a:solidFill>
                  <a:srgbClr val="001C58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zh-TW" kern="0" dirty="0">
                <a:solidFill>
                  <a:srgbClr val="002157"/>
                </a:solidFill>
                <a:ea typeface="新細明體"/>
              </a:rPr>
              <a:t>Laws &amp; Regulations</a:t>
            </a:r>
            <a:r>
              <a:rPr lang="en-US" altLang="zh-TW" kern="0" dirty="0">
                <a:solidFill>
                  <a:srgbClr val="002157"/>
                </a:solidFill>
                <a:latin typeface="Microsoft JhengHei"/>
                <a:ea typeface="新細明體"/>
              </a:rPr>
              <a:t> </a:t>
            </a:r>
            <a:r>
              <a:rPr lang="zh-HK" altLang="en-US" kern="0" dirty="0">
                <a:solidFill>
                  <a:srgbClr val="002157"/>
                </a:solidFill>
                <a:latin typeface="Microsoft JhengHei"/>
                <a:ea typeface="Microsoft JhengHei"/>
              </a:rPr>
              <a:t>法律条文</a:t>
            </a:r>
            <a:endParaRPr lang="en-GB" kern="0">
              <a:solidFill>
                <a:srgbClr val="002157"/>
              </a:solidFill>
              <a:latin typeface="Microsoft JhengHei"/>
              <a:ea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59408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6939" y="410686"/>
            <a:ext cx="10358120" cy="1300480"/>
          </a:xfrm>
        </p:spPr>
        <p:txBody>
          <a:bodyPr>
            <a:normAutofit fontScale="90000"/>
          </a:bodyPr>
          <a:lstStyle/>
          <a:p>
            <a:r>
              <a:rPr lang="en-HK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Campus Restrictions</a:t>
            </a:r>
            <a:br>
              <a:rPr lang="en-HK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校园严禁事项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0624" y="1912702"/>
            <a:ext cx="8829675" cy="4267835"/>
          </a:xfrm>
        </p:spPr>
        <p:txBody>
          <a:bodyPr wrap="square" lIns="0" tIns="0" rIns="0" bIns="0" anchor="t">
            <a:normAutofit/>
          </a:bodyPr>
          <a:lstStyle/>
          <a:p>
            <a:pPr marL="342265" indent="-342265">
              <a:spcAft>
                <a:spcPts val="600"/>
              </a:spcAft>
              <a:buClr>
                <a:srgbClr val="C00000"/>
              </a:buClr>
              <a:buFont typeface="Wingdings 2" panose="05020102010507070707" pitchFamily="18" charset="2"/>
              <a:buChar char="X"/>
            </a:pPr>
            <a:r>
              <a:rPr lang="en-US" altLang="zh-TW" sz="2000" dirty="0">
                <a:solidFill>
                  <a:srgbClr val="001C58"/>
                </a:solidFill>
                <a:latin typeface="Arial"/>
                <a:ea typeface="微軟正黑體"/>
              </a:rPr>
              <a:t>Gambling and betting</a:t>
            </a:r>
            <a:endParaRPr lang="zh-CN" altLang="en-US" sz="2000">
              <a:solidFill>
                <a:srgbClr val="001C58"/>
              </a:solidFill>
              <a:latin typeface="Arial"/>
              <a:ea typeface="微軟正黑體"/>
            </a:endParaRPr>
          </a:p>
          <a:p>
            <a:pPr marL="342265" indent="-342265">
              <a:spcAft>
                <a:spcPts val="600"/>
              </a:spcAft>
              <a:buClr>
                <a:srgbClr val="C00000"/>
              </a:buClr>
              <a:buFont typeface="Wingdings 2" panose="05020102010507070707" pitchFamily="18" charset="2"/>
              <a:buChar char="X"/>
            </a:pPr>
            <a:r>
              <a:rPr lang="en-US" altLang="zh-TW" sz="2000" dirty="0">
                <a:solidFill>
                  <a:srgbClr val="001C58"/>
                </a:solidFill>
                <a:latin typeface="Arial"/>
                <a:ea typeface="微軟正黑體"/>
              </a:rPr>
              <a:t>Smoking within campus premises (a maximum fine of HK$5,000)</a:t>
            </a:r>
          </a:p>
          <a:p>
            <a:pPr marL="342265" indent="-342265">
              <a:spcAft>
                <a:spcPts val="600"/>
              </a:spcAft>
              <a:buClr>
                <a:srgbClr val="C00000"/>
              </a:buClr>
              <a:buFont typeface="Wingdings 2" panose="05020102010507070707" pitchFamily="18" charset="2"/>
              <a:buChar char="X"/>
            </a:pPr>
            <a:r>
              <a:rPr lang="en-US" altLang="zh-TW" sz="2000" dirty="0">
                <a:solidFill>
                  <a:srgbClr val="001C58"/>
                </a:solidFill>
                <a:latin typeface="Arial"/>
                <a:ea typeface="微軟正黑體"/>
              </a:rPr>
              <a:t>Consuming alcoholic drinks within campus without permission of the Campus Principal</a:t>
            </a:r>
          </a:p>
          <a:p>
            <a:pPr marL="342265" indent="-342265">
              <a:spcAft>
                <a:spcPts val="600"/>
              </a:spcAft>
              <a:buClr>
                <a:srgbClr val="C00000"/>
              </a:buClr>
              <a:buFont typeface="Wingdings 2" panose="05020102010507070707" pitchFamily="18" charset="2"/>
              <a:buChar char="X"/>
            </a:pPr>
            <a:r>
              <a:rPr lang="en-US" altLang="zh-TW" sz="2000" dirty="0">
                <a:solidFill>
                  <a:srgbClr val="001C58"/>
                </a:solidFill>
                <a:latin typeface="Arial"/>
                <a:ea typeface="微軟正黑體"/>
              </a:rPr>
              <a:t>Viewing, uploading and downloading obscene pictures or movies</a:t>
            </a:r>
          </a:p>
          <a:p>
            <a:pPr marL="342265" indent="-342265">
              <a:spcAft>
                <a:spcPts val="600"/>
              </a:spcAft>
              <a:buClr>
                <a:srgbClr val="C00000"/>
              </a:buClr>
              <a:buFont typeface="Wingdings 2" panose="05020102010507070707" pitchFamily="18" charset="2"/>
              <a:buChar char="X"/>
            </a:pPr>
            <a:r>
              <a:rPr lang="en-US" altLang="zh-TW" sz="2000" dirty="0">
                <a:solidFill>
                  <a:srgbClr val="001C58"/>
                </a:solidFill>
                <a:latin typeface="Arial"/>
                <a:ea typeface="微軟正黑體"/>
              </a:rPr>
              <a:t>Taking attendance for other students</a:t>
            </a:r>
            <a:endParaRPr lang="en-US" altLang="zh-TW" sz="2000">
              <a:solidFill>
                <a:srgbClr val="001C58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  <a:p>
            <a:pPr marL="342265" indent="-342265">
              <a:spcAft>
                <a:spcPts val="600"/>
              </a:spcAft>
              <a:buClr>
                <a:srgbClr val="C00000"/>
              </a:buClr>
              <a:buFont typeface="Wingdings 2" panose="05020102010507070707" pitchFamily="18" charset="2"/>
              <a:buChar char="X"/>
            </a:pPr>
            <a:r>
              <a:rPr lang="zh-CN" altLang="en-US" sz="2000" dirty="0">
                <a:solidFill>
                  <a:srgbClr val="001C58"/>
                </a:solidFill>
                <a:latin typeface="Microsoft JhengHei"/>
                <a:ea typeface="Microsoft JhengHei"/>
              </a:rPr>
              <a:t>任何形式的赌博</a:t>
            </a:r>
            <a:endParaRPr lang="en-US" altLang="zh-CN" sz="2000">
              <a:solidFill>
                <a:srgbClr val="001C58"/>
              </a:solidFill>
              <a:latin typeface="Microsoft JhengHei"/>
              <a:ea typeface="Microsoft JhengHei"/>
            </a:endParaRPr>
          </a:p>
          <a:p>
            <a:pPr marL="342265" indent="-342265">
              <a:spcAft>
                <a:spcPts val="600"/>
              </a:spcAft>
              <a:buClr>
                <a:srgbClr val="C00000"/>
              </a:buClr>
              <a:buFont typeface="Wingdings 2" panose="05020102010507070707" pitchFamily="18" charset="2"/>
              <a:buChar char="X"/>
            </a:pPr>
            <a:r>
              <a:rPr lang="zh-CN" altLang="en-US" sz="2000" b="1" dirty="0">
                <a:solidFill>
                  <a:srgbClr val="FF0000"/>
                </a:solidFill>
                <a:latin typeface="Microsoft JhengHei"/>
                <a:ea typeface="Microsoft JhengHei"/>
              </a:rPr>
              <a:t>校园内吸烟</a:t>
            </a:r>
            <a:r>
              <a:rPr lang="zh-CN" altLang="en-US" sz="2000" dirty="0">
                <a:solidFill>
                  <a:srgbClr val="001C58"/>
                </a:solidFill>
                <a:latin typeface="Microsoft JhengHei"/>
                <a:ea typeface="Microsoft JhengHei"/>
              </a:rPr>
              <a:t>（最高罚款达港币</a:t>
            </a:r>
            <a:r>
              <a:rPr lang="en-US" altLang="zh-CN" sz="2000" dirty="0">
                <a:solidFill>
                  <a:srgbClr val="001C58"/>
                </a:solidFill>
                <a:latin typeface="Microsoft JhengHei"/>
                <a:ea typeface="微軟正黑體"/>
              </a:rPr>
              <a:t>5,000</a:t>
            </a:r>
            <a:r>
              <a:rPr lang="zh-CN" altLang="en-US" sz="2000" dirty="0">
                <a:solidFill>
                  <a:srgbClr val="001C58"/>
                </a:solidFill>
                <a:latin typeface="Microsoft JhengHei"/>
                <a:ea typeface="Microsoft JhengHei"/>
              </a:rPr>
              <a:t>元）</a:t>
            </a:r>
            <a:endParaRPr lang="en-US" altLang="zh-CN" sz="2000">
              <a:solidFill>
                <a:srgbClr val="001C58"/>
              </a:solidFill>
              <a:latin typeface="Microsoft JhengHei"/>
              <a:ea typeface="Microsoft JhengHei"/>
            </a:endParaRPr>
          </a:p>
          <a:p>
            <a:pPr marL="342265" indent="-342265">
              <a:spcAft>
                <a:spcPts val="600"/>
              </a:spcAft>
              <a:buClr>
                <a:srgbClr val="C00000"/>
              </a:buClr>
              <a:buFont typeface="Wingdings 2" panose="05020102010507070707" pitchFamily="18" charset="2"/>
              <a:buChar char="X"/>
            </a:pPr>
            <a:r>
              <a:rPr lang="zh-CN" altLang="en-US" sz="2000" dirty="0">
                <a:solidFill>
                  <a:srgbClr val="001C58"/>
                </a:solidFill>
                <a:latin typeface="Microsoft JhengHei"/>
                <a:ea typeface="Microsoft JhengHei"/>
              </a:rPr>
              <a:t>除非获得院长批准，否则校园内一律不准饮酒</a:t>
            </a:r>
            <a:endParaRPr lang="en-US" altLang="zh-CN" sz="2000">
              <a:solidFill>
                <a:srgbClr val="001C58"/>
              </a:solidFill>
              <a:latin typeface="Microsoft JhengHei"/>
              <a:ea typeface="Microsoft JhengHei"/>
            </a:endParaRPr>
          </a:p>
          <a:p>
            <a:pPr marL="342265" indent="-342265">
              <a:spcAft>
                <a:spcPts val="600"/>
              </a:spcAft>
              <a:buClr>
                <a:srgbClr val="C00000"/>
              </a:buClr>
              <a:buFont typeface="Wingdings 2" panose="05020102010507070707" pitchFamily="18" charset="2"/>
              <a:buChar char="X"/>
            </a:pPr>
            <a:r>
              <a:rPr lang="zh-CN" altLang="en-US" sz="2000" dirty="0">
                <a:solidFill>
                  <a:srgbClr val="001C58"/>
                </a:solidFill>
                <a:latin typeface="Microsoft JhengHei"/>
                <a:ea typeface="Microsoft JhengHei"/>
              </a:rPr>
              <a:t>观看、上载或下载不雅图片或电影</a:t>
            </a:r>
            <a:endParaRPr lang="en-US" altLang="zh-CN" sz="2000">
              <a:solidFill>
                <a:srgbClr val="001C58"/>
              </a:solidFill>
              <a:latin typeface="Microsoft JhengHei"/>
              <a:ea typeface="Microsoft JhengHei"/>
            </a:endParaRPr>
          </a:p>
          <a:p>
            <a:pPr marL="342265" indent="-342265">
              <a:spcAft>
                <a:spcPts val="600"/>
              </a:spcAft>
              <a:buClr>
                <a:srgbClr val="C00000"/>
              </a:buClr>
              <a:buFont typeface="Wingdings 2" panose="05020102010507070707" pitchFamily="18" charset="2"/>
              <a:buChar char="X"/>
            </a:pPr>
            <a:r>
              <a:rPr lang="zh-CN" altLang="en-US" sz="2000" dirty="0">
                <a:solidFill>
                  <a:srgbClr val="001C58"/>
                </a:solidFill>
                <a:latin typeface="Microsoft JhengHei"/>
                <a:ea typeface="Microsoft JhengHei"/>
              </a:rPr>
              <a:t>代其他同学点名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7FC87E-2EE6-4842-82BE-473C49EEC8EE}" type="slidenum">
              <a:rPr lang="zh-HK" altLang="en-US" smtClean="0"/>
              <a:pPr/>
              <a:t>13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6254512" y="5459050"/>
            <a:ext cx="6096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And more... ( please read your </a:t>
            </a:r>
            <a:r>
              <a:rPr lang="en-US" altLang="zh-TW" b="1" dirty="0">
                <a:solidFill>
                  <a:srgbClr val="C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Student Handbook</a:t>
            </a:r>
            <a:r>
              <a:rPr lang="en-US" altLang="zh-TW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zh-CN" altLang="en-US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其他...（请参考你的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学生手册</a:t>
            </a:r>
            <a:r>
              <a:rPr lang="zh-CN" altLang="en-US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  <a:endParaRPr lang="en-US" dirty="0">
              <a:solidFill>
                <a:srgbClr val="001C58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Picture 5" descr="A red and grey circle with a black background&#10;&#10;Description automatically generated">
            <a:extLst>
              <a:ext uri="{FF2B5EF4-FFF2-40B4-BE49-F238E27FC236}">
                <a16:creationId xmlns:a16="http://schemas.microsoft.com/office/drawing/2014/main" id="{321C4C7B-3890-513F-D2DD-A703B4F93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660" y="3665220"/>
            <a:ext cx="1579880" cy="159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0422" y="2623138"/>
            <a:ext cx="8229600" cy="21012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effectLst/>
              <a:latin typeface="+mj-lt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GB" b="1" dirty="0">
              <a:effectLst/>
              <a:latin typeface="+mj-lt"/>
            </a:endParaRPr>
          </a:p>
          <a:p>
            <a:pPr>
              <a:buClr>
                <a:srgbClr val="C00000"/>
              </a:buClr>
              <a:buFont typeface="Wingdings 3" panose="05040102010807070707" pitchFamily="18" charset="2"/>
              <a:buChar char=""/>
            </a:pPr>
            <a:endParaRPr lang="en-GB" dirty="0">
              <a:effectLst/>
              <a:latin typeface="+mj-lt"/>
              <a:ea typeface="微軟正黑體" panose="020B0604030504040204" pitchFamily="34" charset="-12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HK" altLang="zh-CN" b="1" dirty="0">
                <a:solidFill>
                  <a:srgbClr val="001C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en-HK" altLang="zh-CN" b="1" baseline="30000" dirty="0">
                <a:solidFill>
                  <a:srgbClr val="001C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nd</a:t>
            </a:r>
            <a:r>
              <a:rPr lang="en-HK" altLang="zh-CN" b="1" dirty="0">
                <a:solidFill>
                  <a:srgbClr val="001C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HK" altLang="zh-CN" b="1" dirty="0" err="1">
                <a:solidFill>
                  <a:srgbClr val="001C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Installment</a:t>
            </a:r>
            <a:r>
              <a:rPr lang="en-HK" altLang="zh-CN" b="1" dirty="0">
                <a:solidFill>
                  <a:srgbClr val="001C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Tuition Bill</a:t>
            </a:r>
            <a:endParaRPr lang="en-GB" b="1" dirty="0">
              <a:solidFill>
                <a:srgbClr val="001C58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Font typeface="Wingdings 3" panose="05040102010807070707" pitchFamily="18" charset="2"/>
              <a:buChar char=""/>
            </a:pPr>
            <a:r>
              <a:rPr lang="en-HK" altLang="zh-CN" dirty="0">
                <a:solidFill>
                  <a:srgbClr val="001C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Download from</a:t>
            </a:r>
            <a:r>
              <a:rPr lang="zh-CN" altLang="en-US" dirty="0">
                <a:solidFill>
                  <a:srgbClr val="001C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GB" dirty="0" err="1">
                <a:solidFill>
                  <a:srgbClr val="001C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MyPortal</a:t>
            </a:r>
            <a:r>
              <a:rPr lang="en-GB" dirty="0">
                <a:solidFill>
                  <a:srgbClr val="001C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7FC87E-2EE6-4842-82BE-473C49EEC8EE}" type="slidenum">
              <a:rPr lang="zh-HK" altLang="en-US" smtClean="0"/>
              <a:pPr/>
              <a:t>14</a:t>
            </a:fld>
            <a:endParaRPr lang="en-GB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929193"/>
              </p:ext>
            </p:extLst>
          </p:nvPr>
        </p:nvGraphicFramePr>
        <p:xfrm>
          <a:off x="1106445" y="2209355"/>
          <a:ext cx="7901143" cy="79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3274">
                  <a:extLst>
                    <a:ext uri="{9D8B030D-6E8A-4147-A177-3AD203B41FA5}">
                      <a16:colId xmlns:a16="http://schemas.microsoft.com/office/drawing/2014/main" val="3547745752"/>
                    </a:ext>
                  </a:extLst>
                </a:gridCol>
                <a:gridCol w="5567869">
                  <a:extLst>
                    <a:ext uri="{9D8B030D-6E8A-4147-A177-3AD203B41FA5}">
                      <a16:colId xmlns:a16="http://schemas.microsoft.com/office/drawing/2014/main" val="2190923106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+mj-lt"/>
                          <a:ea typeface="微軟正黑體" panose="020B0604030504040204" pitchFamily="34" charset="-120"/>
                        </a:rPr>
                        <a:t>AY2024/25</a:t>
                      </a:r>
                      <a:endParaRPr lang="zh-TW" altLang="en-US" sz="20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2000" dirty="0">
                          <a:latin typeface="+mj-lt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HK" altLang="zh-TW" sz="2000" baseline="30000" dirty="0">
                          <a:latin typeface="+mj-lt"/>
                          <a:ea typeface="微軟正黑體" panose="020B0604030504040204" pitchFamily="34" charset="-120"/>
                        </a:rPr>
                        <a:t>nd</a:t>
                      </a:r>
                      <a:r>
                        <a:rPr lang="en-HK" altLang="zh-TW" sz="2000" dirty="0">
                          <a:latin typeface="+mj-lt"/>
                          <a:ea typeface="微軟正黑體" panose="020B0604030504040204" pitchFamily="34" charset="-120"/>
                        </a:rPr>
                        <a:t> Tuition</a:t>
                      </a:r>
                      <a:r>
                        <a:rPr lang="zh-CN" altLang="en-US" sz="2000" dirty="0">
                          <a:latin typeface="+mj-lt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HK" altLang="zh-CN" sz="2000" dirty="0">
                          <a:latin typeface="+mj-lt"/>
                          <a:ea typeface="微軟正黑體" panose="020B0604030504040204" pitchFamily="34" charset="-120"/>
                        </a:rPr>
                        <a:t>Instalment Due</a:t>
                      </a:r>
                      <a:r>
                        <a:rPr lang="zh-CN" altLang="en-US" sz="2000" dirty="0">
                          <a:latin typeface="+mj-lt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HK" altLang="zh-CN" sz="2000" dirty="0">
                          <a:latin typeface="+mj-lt"/>
                          <a:ea typeface="微軟正黑體" panose="020B0604030504040204" pitchFamily="34" charset="-120"/>
                        </a:rPr>
                        <a:t>Date</a:t>
                      </a:r>
                      <a:endParaRPr lang="zh-TW" altLang="en-US" sz="20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90392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TW" sz="1800" kern="1200" dirty="0">
                          <a:solidFill>
                            <a:srgbClr val="001C5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en-HK" altLang="zh-TW" sz="1800" kern="1200" baseline="30000" dirty="0">
                          <a:solidFill>
                            <a:srgbClr val="001C5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nd</a:t>
                      </a:r>
                      <a:r>
                        <a:rPr lang="zh-CN" altLang="en-US" sz="1800" kern="1200" dirty="0">
                          <a:solidFill>
                            <a:srgbClr val="001C5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HK" altLang="zh-CN" sz="1800" kern="1200" dirty="0">
                          <a:solidFill>
                            <a:srgbClr val="001C5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Semester</a:t>
                      </a:r>
                      <a:endParaRPr lang="zh-TW" altLang="en-US" sz="1800" kern="1200" dirty="0">
                        <a:solidFill>
                          <a:srgbClr val="001C58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solidFill>
                            <a:srgbClr val="001C5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End of December 2024</a:t>
                      </a:r>
                      <a:endParaRPr lang="zh-TW" altLang="en-US" sz="1800" kern="1200" dirty="0">
                        <a:solidFill>
                          <a:srgbClr val="001C58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88889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B9E202F-AB55-4BF6-8B73-90FD026C3CBF}"/>
              </a:ext>
            </a:extLst>
          </p:cNvPr>
          <p:cNvSpPr txBox="1">
            <a:spLocks/>
          </p:cNvSpPr>
          <p:nvPr/>
        </p:nvSpPr>
        <p:spPr>
          <a:xfrm>
            <a:off x="1078103" y="588461"/>
            <a:ext cx="89972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1C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HK" dirty="0">
                <a:latin typeface="Arial"/>
                <a:cs typeface="Arial"/>
              </a:rPr>
              <a:t>Tuition Payment </a:t>
            </a:r>
            <a:r>
              <a:rPr lang="zh-TW" dirty="0">
                <a:latin typeface="Microsoft JhengHei"/>
                <a:ea typeface="Microsoft JhengHei"/>
              </a:rPr>
              <a:t>缴交学费</a:t>
            </a:r>
            <a:endParaRPr lang="en-HK">
              <a:latin typeface="Microsoft JhengHei"/>
              <a:ea typeface="Microsoft JhengHei"/>
            </a:endParaRPr>
          </a:p>
        </p:txBody>
      </p:sp>
      <p:pic>
        <p:nvPicPr>
          <p:cNvPr id="2" name="Picture 1" descr="A hand holding a dollar bill&#10;&#10;Description automatically generated">
            <a:extLst>
              <a:ext uri="{FF2B5EF4-FFF2-40B4-BE49-F238E27FC236}">
                <a16:creationId xmlns:a16="http://schemas.microsoft.com/office/drawing/2014/main" id="{EEC37AE4-EFCB-57E4-653C-F9D30B94A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916" y="2946400"/>
            <a:ext cx="2563607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B5CAA-95C1-4582-A384-EF8AA1B38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32" y="2003376"/>
            <a:ext cx="4968552" cy="4849752"/>
          </a:xfrm>
        </p:spPr>
        <p:txBody>
          <a:bodyPr wrap="square" lIns="0" tIns="0" rIns="0" bIns="0" anchor="t">
            <a:normAutofit/>
          </a:bodyPr>
          <a:lstStyle/>
          <a:p>
            <a:r>
              <a:rPr lang="en-HK" sz="2400" dirty="0">
                <a:latin typeface="Arial"/>
                <a:cs typeface="Arial"/>
              </a:rPr>
              <a:t>Payment Means</a:t>
            </a:r>
          </a:p>
          <a:p>
            <a:pPr lvl="1"/>
            <a:r>
              <a:rPr lang="en-HK" sz="2200" dirty="0">
                <a:effectLst/>
                <a:latin typeface="Arial"/>
                <a:cs typeface="Arial"/>
              </a:rPr>
              <a:t>ATM/JETCO/PPS</a:t>
            </a:r>
          </a:p>
          <a:p>
            <a:pPr lvl="1"/>
            <a:r>
              <a:rPr lang="en-HK" sz="2200" dirty="0">
                <a:effectLst/>
                <a:latin typeface="Arial"/>
                <a:cs typeface="Arial"/>
              </a:rPr>
              <a:t>Internet Banking</a:t>
            </a:r>
          </a:p>
          <a:p>
            <a:pPr lvl="1"/>
            <a:r>
              <a:rPr lang="en-HK" sz="2200" dirty="0">
                <a:effectLst/>
                <a:latin typeface="Arial"/>
                <a:cs typeface="Arial"/>
              </a:rPr>
              <a:t>Pay at Bank</a:t>
            </a:r>
          </a:p>
          <a:p>
            <a:pPr lvl="1"/>
            <a:endParaRPr lang="en-HK" sz="2400" dirty="0">
              <a:effectLst/>
              <a:latin typeface="Arial"/>
              <a:cs typeface="Arial"/>
            </a:endParaRPr>
          </a:p>
          <a:p>
            <a:r>
              <a:rPr lang="en-HK" sz="2400" dirty="0">
                <a:latin typeface="Arial"/>
                <a:cs typeface="Arial"/>
              </a:rPr>
              <a:t>Payment Means outside Hong Kong</a:t>
            </a:r>
          </a:p>
          <a:p>
            <a:pPr lvl="1" algn="l"/>
            <a:r>
              <a:rPr lang="en-HK" sz="2200" dirty="0">
                <a:effectLst/>
                <a:latin typeface="Arial"/>
                <a:cs typeface="Arial"/>
              </a:rPr>
              <a:t>Telegraphic Transfer (it will take a longer time for verification</a:t>
            </a:r>
            <a:r>
              <a:rPr lang="en-US" altLang="zh-TW" sz="2200" dirty="0">
                <a:effectLst/>
                <a:latin typeface="Arial"/>
                <a:ea typeface="新細明體"/>
                <a:cs typeface="Arial"/>
              </a:rPr>
              <a:t>)</a:t>
            </a:r>
          </a:p>
          <a:p>
            <a:pPr lvl="1" algn="l"/>
            <a:r>
              <a:rPr lang="en-HK" sz="2200" dirty="0">
                <a:effectLst/>
                <a:latin typeface="Arial"/>
                <a:cs typeface="Arial"/>
              </a:rPr>
              <a:t>Internet Banking</a:t>
            </a:r>
          </a:p>
          <a:p>
            <a:pPr lvl="1"/>
            <a:endParaRPr lang="en-HK" sz="2400" dirty="0">
              <a:effectLst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5B5CAA-95C1-4582-A384-EF8AA1B3810A}"/>
              </a:ext>
            </a:extLst>
          </p:cNvPr>
          <p:cNvSpPr txBox="1">
            <a:spLocks/>
          </p:cNvSpPr>
          <p:nvPr/>
        </p:nvSpPr>
        <p:spPr>
          <a:xfrm>
            <a:off x="6096068" y="2003376"/>
            <a:ext cx="4621560" cy="4345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1C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aseline="0">
                <a:solidFill>
                  <a:srgbClr val="001C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aseline="0">
                <a:solidFill>
                  <a:srgbClr val="001C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1C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aseline="0">
                <a:solidFill>
                  <a:srgbClr val="001C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zh-TW" altLang="en-US" b="1">
                <a:latin typeface="Microsoft JhengHei"/>
                <a:ea typeface="Microsoft JhengHei"/>
                <a:cs typeface="Arial"/>
              </a:rPr>
              <a:t> 缴费方法：</a:t>
            </a:r>
            <a:endParaRPr lang="en-US" altLang="zh-TW" b="1">
              <a:latin typeface="Microsoft JhengHei"/>
              <a:ea typeface="Microsoft JhengHei"/>
              <a:cs typeface="Arial"/>
            </a:endParaRPr>
          </a:p>
          <a:p>
            <a:pPr lvl="1"/>
            <a:r>
              <a:rPr lang="zh-TW" altLang="en-US" dirty="0">
                <a:latin typeface="Microsoft JhengHei"/>
                <a:ea typeface="Microsoft JhengHei"/>
                <a:cs typeface="Arial"/>
              </a:rPr>
              <a:t>自动柜员机</a:t>
            </a:r>
            <a:r>
              <a:rPr lang="en-US" altLang="zh-TW" dirty="0">
                <a:latin typeface="Microsoft JhengHei"/>
                <a:ea typeface="Microsoft JhengHei"/>
                <a:cs typeface="Arial"/>
              </a:rPr>
              <a:t>/</a:t>
            </a:r>
            <a:r>
              <a:rPr lang="zh-TW" altLang="en-US" dirty="0">
                <a:latin typeface="Microsoft JhengHei"/>
                <a:ea typeface="Microsoft JhengHei"/>
                <a:cs typeface="Arial"/>
              </a:rPr>
              <a:t>银通</a:t>
            </a:r>
            <a:r>
              <a:rPr lang="en-US" altLang="zh-TW" dirty="0">
                <a:latin typeface="Microsoft JhengHei"/>
                <a:ea typeface="Microsoft JhengHei"/>
                <a:cs typeface="Arial"/>
              </a:rPr>
              <a:t>/</a:t>
            </a:r>
            <a:r>
              <a:rPr lang="zh-TW" altLang="en-US" dirty="0">
                <a:latin typeface="Microsoft JhengHei"/>
                <a:ea typeface="Microsoft JhengHei"/>
                <a:cs typeface="Arial"/>
              </a:rPr>
              <a:t>缴费灵</a:t>
            </a:r>
            <a:endParaRPr lang="en-HK" altLang="zh-TW">
              <a:latin typeface="Microsoft JhengHei"/>
              <a:ea typeface="Microsoft JhengHei"/>
              <a:cs typeface="Arial"/>
            </a:endParaRPr>
          </a:p>
          <a:p>
            <a:pPr lvl="1"/>
            <a:r>
              <a:rPr lang="zh-TW" altLang="en-US" dirty="0">
                <a:latin typeface="Microsoft JhengHei"/>
                <a:ea typeface="Microsoft JhengHei"/>
                <a:cs typeface="Arial"/>
              </a:rPr>
              <a:t>网上银行</a:t>
            </a:r>
            <a:endParaRPr lang="en-HK">
              <a:latin typeface="Microsoft JhengHei"/>
              <a:ea typeface="Microsoft JhengHei"/>
              <a:cs typeface="Arial"/>
            </a:endParaRPr>
          </a:p>
          <a:p>
            <a:pPr lvl="1"/>
            <a:r>
              <a:rPr lang="zh-TW" altLang="en-US" dirty="0">
                <a:latin typeface="Microsoft JhengHei"/>
                <a:ea typeface="Microsoft JhengHei"/>
                <a:cs typeface="Arial"/>
              </a:rPr>
              <a:t>到银行分行付款</a:t>
            </a:r>
            <a:endParaRPr lang="en-HK">
              <a:latin typeface="Microsoft JhengHei"/>
              <a:ea typeface="Microsoft JhengHei"/>
              <a:cs typeface="Arial"/>
            </a:endParaRPr>
          </a:p>
          <a:p>
            <a:pPr lvl="1"/>
            <a:endParaRPr lang="en-HK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>
                <a:latin typeface="Microsoft JhengHei"/>
                <a:ea typeface="Microsoft JhengHei"/>
                <a:cs typeface="Arial"/>
              </a:rPr>
              <a:t> 海外缴费方法：</a:t>
            </a:r>
            <a:endParaRPr lang="en-US" altLang="zh-TW" b="1">
              <a:latin typeface="Microsoft JhengHei"/>
              <a:ea typeface="Microsoft JhengHei"/>
              <a:cs typeface="Arial"/>
            </a:endParaRPr>
          </a:p>
          <a:p>
            <a:pPr lvl="1"/>
            <a:r>
              <a:rPr lang="zh-TW" altLang="en-US" dirty="0">
                <a:latin typeface="Microsoft JhengHei"/>
                <a:ea typeface="Microsoft JhengHei"/>
                <a:cs typeface="Arial"/>
              </a:rPr>
              <a:t>海外电汇</a:t>
            </a:r>
            <a:r>
              <a:rPr lang="en-US" altLang="zh-TW" dirty="0">
                <a:latin typeface="Microsoft JhengHei"/>
                <a:ea typeface="Microsoft JhengHei"/>
                <a:cs typeface="Arial"/>
              </a:rPr>
              <a:t>(</a:t>
            </a:r>
            <a:r>
              <a:rPr lang="zh-TW" altLang="en-US" dirty="0">
                <a:latin typeface="Microsoft JhengHei"/>
                <a:ea typeface="Microsoft JhengHei"/>
                <a:cs typeface="Arial"/>
              </a:rPr>
              <a:t>需较长时间核实</a:t>
            </a:r>
            <a:r>
              <a:rPr lang="en-US" altLang="zh-TW" dirty="0">
                <a:latin typeface="Microsoft JhengHei"/>
                <a:ea typeface="Microsoft JhengHei"/>
                <a:cs typeface="Arial"/>
              </a:rPr>
              <a:t>)</a:t>
            </a:r>
          </a:p>
          <a:p>
            <a:pPr lvl="1"/>
            <a:r>
              <a:rPr lang="zh-TW" altLang="en-US" dirty="0">
                <a:latin typeface="Microsoft JhengHei"/>
                <a:ea typeface="Microsoft JhengHei"/>
                <a:cs typeface="Arial"/>
              </a:rPr>
              <a:t>网上银行</a:t>
            </a:r>
            <a:endParaRPr lang="en-HK" dirty="0">
              <a:latin typeface="Microsoft JhengHei"/>
              <a:ea typeface="Microsoft JhengHei"/>
              <a:cs typeface="Arial"/>
            </a:endParaRPr>
          </a:p>
          <a:p>
            <a:pPr lvl="1"/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7FC87E-2EE6-4842-82BE-473C49EEC8EE}" type="slidenum">
              <a:rPr lang="zh-HK" altLang="en-US" smtClean="0"/>
              <a:pPr/>
              <a:t>15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59F9FA-8B5F-2AD3-78E8-57E40A118B8B}"/>
              </a:ext>
            </a:extLst>
          </p:cNvPr>
          <p:cNvSpPr txBox="1">
            <a:spLocks/>
          </p:cNvSpPr>
          <p:nvPr/>
        </p:nvSpPr>
        <p:spPr>
          <a:xfrm>
            <a:off x="722503" y="679901"/>
            <a:ext cx="89972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1C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HK" dirty="0">
                <a:latin typeface="Arial"/>
                <a:cs typeface="Arial"/>
              </a:rPr>
              <a:t>Tuition Payment </a:t>
            </a:r>
            <a:r>
              <a:rPr lang="zh-TW" dirty="0">
                <a:latin typeface="Microsoft JhengHei"/>
                <a:ea typeface="Microsoft JhengHei"/>
              </a:rPr>
              <a:t>缴交学费</a:t>
            </a:r>
            <a:endParaRPr lang="en-HK">
              <a:latin typeface="Microsoft JhengHei"/>
              <a:ea typeface="Microsoft JhengHei"/>
            </a:endParaRPr>
          </a:p>
        </p:txBody>
      </p:sp>
      <p:pic>
        <p:nvPicPr>
          <p:cNvPr id="11" name="Picture 10" descr="A hand holding a dollar bill&#10;&#10;Description automatically generated">
            <a:extLst>
              <a:ext uri="{FF2B5EF4-FFF2-40B4-BE49-F238E27FC236}">
                <a16:creationId xmlns:a16="http://schemas.microsoft.com/office/drawing/2014/main" id="{1805D9E3-9EA5-5226-97D0-5CFC55D85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036" y="294640"/>
            <a:ext cx="1852407" cy="191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F5B5CAA-95C1-4582-A384-EF8AA1B3810A}"/>
              </a:ext>
            </a:extLst>
          </p:cNvPr>
          <p:cNvSpPr txBox="1">
            <a:spLocks/>
          </p:cNvSpPr>
          <p:nvPr/>
        </p:nvSpPr>
        <p:spPr>
          <a:xfrm>
            <a:off x="5813181" y="4731320"/>
            <a:ext cx="5998839" cy="1806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indent="-342265"/>
            <a:r>
              <a:rPr lang="en-US" sz="2100" dirty="0">
                <a:solidFill>
                  <a:srgbClr val="001C58"/>
                </a:solidFill>
                <a:effectLst/>
                <a:latin typeface="Arial"/>
                <a:ea typeface="微軟正黑體"/>
                <a:cs typeface="Arial"/>
              </a:rPr>
              <a:t>Settle tuition fee according to the payment means (i.e. designated account/bank)</a:t>
            </a:r>
          </a:p>
          <a:p>
            <a:pPr marL="342265" indent="-342265"/>
            <a:r>
              <a:rPr lang="zh-TW" altLang="en-US" sz="2100" dirty="0">
                <a:solidFill>
                  <a:srgbClr val="001C58"/>
                </a:solidFill>
                <a:effectLst/>
                <a:latin typeface="Microsoft JhengHei"/>
                <a:ea typeface="Microsoft JhengHei"/>
                <a:cs typeface="Arial"/>
              </a:rPr>
              <a:t>根据缴费单上的缴费方法交学费</a:t>
            </a:r>
            <a:endParaRPr lang="en-HK" sz="2100" dirty="0">
              <a:solidFill>
                <a:srgbClr val="001C58"/>
              </a:solidFill>
              <a:effectLst/>
              <a:latin typeface="Microsoft JhengHei"/>
              <a:ea typeface="Microsoft JhengHei"/>
              <a:cs typeface="Arial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7FC87E-2EE6-4842-82BE-473C49EEC8EE}" type="slidenum">
              <a:rPr lang="zh-HK" alt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EC69A9-ABB1-CE62-1A4F-E19364E2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40" y="1543853"/>
            <a:ext cx="4354471" cy="4812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2E5276-9440-1705-FD75-D87B98586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741" y="1657837"/>
            <a:ext cx="4932357" cy="30734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1BFB2A1-DE47-9B73-C137-F095FBD504F4}"/>
              </a:ext>
            </a:extLst>
          </p:cNvPr>
          <p:cNvSpPr txBox="1">
            <a:spLocks/>
          </p:cNvSpPr>
          <p:nvPr/>
        </p:nvSpPr>
        <p:spPr>
          <a:xfrm>
            <a:off x="620903" y="395421"/>
            <a:ext cx="89972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1C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HK" dirty="0">
                <a:latin typeface="Arial"/>
                <a:cs typeface="Arial"/>
              </a:rPr>
              <a:t>Tuition Payment </a:t>
            </a:r>
            <a:r>
              <a:rPr lang="zh-TW" dirty="0">
                <a:latin typeface="Microsoft JhengHei"/>
                <a:ea typeface="Microsoft JhengHei"/>
              </a:rPr>
              <a:t>缴交学费</a:t>
            </a:r>
            <a:endParaRPr lang="en-HK">
              <a:latin typeface="Microsoft JhengHei"/>
              <a:ea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88168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26" y="1718896"/>
            <a:ext cx="11007414" cy="4815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265" indent="-342265"/>
            <a:r>
              <a:rPr lang="en-US" altLang="zh-TW" sz="2100" b="1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If you do not settle tuition </a:t>
            </a:r>
            <a:r>
              <a:rPr lang="en-HK" altLang="zh-TW" sz="2100" b="1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fee</a:t>
            </a:r>
            <a:r>
              <a:rPr lang="en-US" altLang="zh-TW" sz="2100" b="1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 to the designated bank account…</a:t>
            </a:r>
            <a:endParaRPr lang="en-US" sz="2100" b="1">
              <a:solidFill>
                <a:srgbClr val="001C58"/>
              </a:solidFill>
              <a:latin typeface="Arial"/>
              <a:ea typeface="微軟正黑體"/>
              <a:cs typeface="Arial"/>
            </a:endParaRPr>
          </a:p>
          <a:p>
            <a:pPr marL="742315" lvl="1" indent="-285115" algn="l"/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the transaction may not be automatically </a:t>
            </a:r>
            <a:r>
              <a:rPr lang="en-US" altLang="zh-TW" sz="2100" dirty="0" err="1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recognised</a:t>
            </a: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 and updated in your student record</a:t>
            </a:r>
          </a:p>
          <a:p>
            <a:pPr marL="742315" lvl="1" indent="-285115" algn="l"/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you will receive notifications for outstanding balance</a:t>
            </a:r>
          </a:p>
          <a:p>
            <a:pPr marL="742315" lvl="1" indent="-285115" algn="l"/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you will be unable to access to some functions on </a:t>
            </a:r>
            <a:r>
              <a:rPr lang="en-US" altLang="zh-TW" sz="2100" dirty="0" err="1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MyPortal</a:t>
            </a: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 due to non-payment (e.g. academic transcripts)</a:t>
            </a:r>
          </a:p>
          <a:p>
            <a:pPr marL="742315" lvl="1" indent="-285115"/>
            <a:endParaRPr lang="en-US" altLang="zh-TW" sz="2100" b="1" dirty="0">
              <a:effectLst/>
              <a:latin typeface="+mj-lt"/>
              <a:ea typeface="新細明體"/>
            </a:endParaRPr>
          </a:p>
          <a:p>
            <a:r>
              <a:rPr lang="zh-TW" altLang="en-US" sz="2100" b="1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如你没有缴费到指定银行账户的话</a:t>
            </a:r>
            <a:r>
              <a:rPr lang="en-US" altLang="zh-TW" sz="2100" b="1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…</a:t>
            </a:r>
          </a:p>
          <a:p>
            <a:pPr lvl="1"/>
            <a:r>
              <a:rPr lang="zh-TW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系统未能自动识别款项</a:t>
            </a:r>
            <a:endParaRPr lang="en-US" altLang="zh-TW" sz="2100" dirty="0">
              <a:solidFill>
                <a:srgbClr val="001C58"/>
              </a:solidFill>
              <a:latin typeface="Arial"/>
              <a:ea typeface="微軟正黑體"/>
              <a:cs typeface="Arial"/>
            </a:endParaRPr>
          </a:p>
          <a:p>
            <a:pPr lvl="1"/>
            <a:r>
              <a:rPr lang="zh-TW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你将收到未缴费通知</a:t>
            </a:r>
            <a:endParaRPr lang="en-US" altLang="zh-TW" sz="2100" dirty="0">
              <a:solidFill>
                <a:srgbClr val="001C58"/>
              </a:solidFill>
              <a:latin typeface="Arial"/>
              <a:ea typeface="微軟正黑體"/>
              <a:cs typeface="Arial"/>
            </a:endParaRPr>
          </a:p>
          <a:p>
            <a:pPr lvl="1"/>
            <a:r>
              <a:rPr lang="zh-TW" altLang="en-US" sz="210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你将因逾期缴费而未能使用部分</a:t>
            </a:r>
            <a:r>
              <a:rPr lang="en-US" altLang="zh-TW" sz="2100" dirty="0" err="1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MyPortal</a:t>
            </a:r>
            <a:r>
              <a:rPr lang="zh-TW" altLang="en-US" sz="210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功能（如：查询成绩单）</a:t>
            </a:r>
            <a:endParaRPr lang="en-US" altLang="zh-TW" sz="2100">
              <a:solidFill>
                <a:srgbClr val="001C58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7FC87E-2EE6-4842-82BE-473C49EEC8EE}" type="slidenum">
              <a:rPr lang="zh-HK" altLang="en-US" smtClean="0"/>
              <a:pPr/>
              <a:t>17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06F8BF-2826-414C-1C8B-2B182E78B453}"/>
              </a:ext>
            </a:extLst>
          </p:cNvPr>
          <p:cNvSpPr txBox="1">
            <a:spLocks/>
          </p:cNvSpPr>
          <p:nvPr/>
        </p:nvSpPr>
        <p:spPr>
          <a:xfrm>
            <a:off x="485436" y="498902"/>
            <a:ext cx="89972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1C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HK" dirty="0">
                <a:latin typeface="Arial"/>
                <a:cs typeface="Arial"/>
              </a:rPr>
              <a:t>Tuition Payment </a:t>
            </a:r>
            <a:r>
              <a:rPr lang="zh-TW" dirty="0">
                <a:latin typeface="Microsoft JhengHei"/>
                <a:ea typeface="Microsoft JhengHei"/>
              </a:rPr>
              <a:t>缴交学费</a:t>
            </a:r>
            <a:endParaRPr lang="en-HK">
              <a:latin typeface="Microsoft JhengHei"/>
              <a:ea typeface="Microsoft JhengHei"/>
            </a:endParaRPr>
          </a:p>
        </p:txBody>
      </p:sp>
      <p:pic>
        <p:nvPicPr>
          <p:cNvPr id="4" name="Picture 3" descr="A stack of paper money with a dollar sign&#10;&#10;Description automatically generated">
            <a:extLst>
              <a:ext uri="{FF2B5EF4-FFF2-40B4-BE49-F238E27FC236}">
                <a16:creationId xmlns:a16="http://schemas.microsoft.com/office/drawing/2014/main" id="{765529D6-264B-8A36-F9BD-A09A0DF3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334" y="3253080"/>
            <a:ext cx="2475703" cy="215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2326" y="23929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solidFill>
                  <a:srgbClr val="002157"/>
                </a:solidFill>
                <a:latin typeface="Arial" charset="0"/>
                <a:ea typeface="+mn-ea"/>
                <a:cs typeface="Arial" charset="0"/>
              </a:rPr>
              <a:t>Student Handbook </a:t>
            </a:r>
            <a:r>
              <a:rPr lang="zh-CN" altLang="en-US" sz="4800" b="1" dirty="0">
                <a:solidFill>
                  <a:srgbClr val="002157"/>
                </a:solidFill>
                <a:latin typeface="Arial" charset="0"/>
                <a:ea typeface="+mn-ea"/>
                <a:cs typeface="Arial" charset="0"/>
              </a:rPr>
              <a:t>学生手册</a:t>
            </a:r>
            <a:endParaRPr lang="en-GB" sz="4800" b="1" dirty="0">
              <a:solidFill>
                <a:srgbClr val="002157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7FC87E-2EE6-4842-82BE-473C49EEC8EE}" type="slidenum">
              <a:rPr lang="zh-HK" alt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9E73C-C8F1-40BF-9632-DADD08908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98" y="1250769"/>
            <a:ext cx="3330131" cy="4857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B9A534-6BCC-478C-B67B-66A348D72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121" y="1250769"/>
            <a:ext cx="3374923" cy="46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4188" y="524981"/>
            <a:ext cx="10515600" cy="677108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b="1" dirty="0">
                <a:solidFill>
                  <a:srgbClr val="002157"/>
                </a:solidFill>
                <a:ea typeface="+mn-ea"/>
              </a:rPr>
              <a:t>Student Handbook </a:t>
            </a:r>
            <a:r>
              <a:rPr lang="zh-TW" altLang="en-US" b="1" dirty="0">
                <a:solidFill>
                  <a:srgbClr val="002157"/>
                </a:solidFill>
                <a:ea typeface="新細明體"/>
              </a:rPr>
              <a:t>学生手册</a:t>
            </a:r>
            <a:endParaRPr lang="en-GB" b="1" dirty="0">
              <a:solidFill>
                <a:srgbClr val="002157"/>
              </a:solidFill>
              <a:ea typeface="新細明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9580" y="1657504"/>
            <a:ext cx="10328196" cy="4692179"/>
          </a:xfrm>
        </p:spPr>
        <p:txBody>
          <a:bodyPr wrap="square" lIns="0" tIns="0" rIns="0" bIns="0" anchor="t">
            <a:noAutofit/>
          </a:bodyPr>
          <a:lstStyle/>
          <a:p>
            <a:pPr marL="444500" indent="-4445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"/>
              <a:tabLst>
                <a:tab pos="444500" algn="l"/>
              </a:tabLst>
            </a:pP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Contains essential information such as student-related academic policies and regulations (including </a:t>
            </a:r>
            <a:r>
              <a:rPr lang="en-US" altLang="zh-TW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module exemption</a:t>
            </a:r>
            <a:r>
              <a:rPr lang="en-US" altLang="zh-TW" sz="2100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and</a:t>
            </a:r>
            <a:r>
              <a:rPr lang="en-US" altLang="zh-TW" sz="2100" dirty="0">
                <a:solidFill>
                  <a:schemeClr val="tx2">
                    <a:lumMod val="50000"/>
                  </a:schemeClr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transfer of study</a:t>
            </a: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),  fees and charges and student support services and facilities.</a:t>
            </a:r>
          </a:p>
          <a:p>
            <a:pPr>
              <a:lnSpc>
                <a:spcPct val="110000"/>
              </a:lnSpc>
              <a:buClr>
                <a:srgbClr val="C00000"/>
              </a:buClr>
              <a:tabLst>
                <a:tab pos="444500" algn="l"/>
              </a:tabLst>
            </a:pPr>
            <a:endParaRPr lang="en-US" altLang="zh-TW" sz="2100" dirty="0">
              <a:solidFill>
                <a:srgbClr val="001C58"/>
              </a:solidFill>
              <a:latin typeface="Arial"/>
              <a:ea typeface="微軟正黑體"/>
              <a:cs typeface="Arial"/>
            </a:endParaRPr>
          </a:p>
          <a:p>
            <a:pPr marL="444500" indent="-4445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"/>
              <a:tabLst>
                <a:tab pos="444500" algn="l"/>
              </a:tabLst>
            </a:pP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Please</a:t>
            </a:r>
            <a:r>
              <a:rPr lang="en-US" altLang="zh-TW" sz="2100" dirty="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study carefully</a:t>
            </a:r>
            <a:r>
              <a:rPr lang="en-US" altLang="zh-TW" sz="2100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and observe all the information stated.</a:t>
            </a:r>
          </a:p>
          <a:p>
            <a:pPr marL="444500" indent="-4445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"/>
              <a:tabLst>
                <a:tab pos="444500" algn="l"/>
              </a:tabLst>
            </a:pPr>
            <a:endParaRPr lang="en-US" altLang="zh-TW" sz="21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44500" indent="-4445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"/>
              <a:tabLst>
                <a:tab pos="444500" algn="l"/>
              </a:tabLst>
            </a:pPr>
            <a:r>
              <a:rPr lang="zh-TW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包含很多重要信息如学术政策和规则</a:t>
            </a: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(</a:t>
            </a:r>
            <a:r>
              <a:rPr lang="zh-TW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包括</a:t>
            </a:r>
            <a:r>
              <a:rPr lang="zh-TW" altLang="en-US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学科</a:t>
            </a:r>
            <a:r>
              <a:rPr lang="en-US" altLang="zh-TW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/</a:t>
            </a:r>
            <a:r>
              <a:rPr lang="zh-TW" altLang="en-US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单元豁免</a:t>
            </a:r>
            <a:r>
              <a:rPr lang="zh-TW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和</a:t>
            </a:r>
            <a:r>
              <a:rPr lang="zh-TW" altLang="en-US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转读课程</a:t>
            </a:r>
            <a:r>
              <a:rPr lang="en-US" altLang="zh-TW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/</a:t>
            </a:r>
            <a:r>
              <a:rPr lang="zh-TW" altLang="en-US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院校</a:t>
            </a: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)</a:t>
            </a:r>
            <a:r>
              <a:rPr lang="zh-TW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、费用及收费政策以及学生支持服务和设施等。</a:t>
            </a:r>
          </a:p>
          <a:p>
            <a:pPr>
              <a:lnSpc>
                <a:spcPct val="110000"/>
              </a:lnSpc>
              <a:buClr>
                <a:srgbClr val="C00000"/>
              </a:buClr>
              <a:tabLst>
                <a:tab pos="444500" algn="l"/>
              </a:tabLst>
            </a:pPr>
            <a:endParaRPr lang="zh-TW" altLang="en-US" sz="2100" dirty="0">
              <a:solidFill>
                <a:srgbClr val="001C58"/>
              </a:solidFill>
              <a:latin typeface="Arial"/>
              <a:ea typeface="微軟正黑體"/>
              <a:cs typeface="Arial"/>
            </a:endParaRPr>
          </a:p>
          <a:p>
            <a:pPr marL="444500" indent="-4445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 3" panose="05040102010807070707" pitchFamily="18" charset="2"/>
              <a:buChar char=""/>
              <a:tabLst>
                <a:tab pos="444500" algn="l"/>
              </a:tabLst>
            </a:pPr>
            <a:r>
              <a:rPr lang="zh-TW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请</a:t>
            </a:r>
            <a:r>
              <a:rPr lang="zh-TW" altLang="en-US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仔细阅读</a:t>
            </a:r>
            <a:r>
              <a:rPr lang="zh-CN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手册</a:t>
            </a:r>
            <a:r>
              <a:rPr lang="zh-TW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内的所有内容。</a:t>
            </a:r>
            <a:endParaRPr lang="en-US" altLang="zh-TW" sz="2100" dirty="0">
              <a:solidFill>
                <a:srgbClr val="001C58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7FC87E-2EE6-4842-82BE-473C49EEC8EE}" type="slidenum">
              <a:rPr lang="zh-HK" alt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4EF4D-E0B0-4BD3-A2EA-75CEE969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578" y="4247092"/>
            <a:ext cx="1392022" cy="2031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048CF2-7B4B-47ED-A032-5E3F23434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4247092"/>
            <a:ext cx="1392022" cy="19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873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>
          <a:xfrm>
            <a:off x="816203" y="619125"/>
            <a:ext cx="10515600" cy="677108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b="1" dirty="0">
                <a:solidFill>
                  <a:srgbClr val="002157"/>
                </a:solidFill>
                <a:ea typeface="+mn-ea"/>
              </a:rPr>
              <a:t>Rules </a:t>
            </a:r>
            <a:r>
              <a:rPr lang="zh-TW" altLang="en-US" b="1" dirty="0">
                <a:solidFill>
                  <a:srgbClr val="002157"/>
                </a:solidFill>
                <a:ea typeface="新細明體"/>
              </a:rPr>
              <a:t>规章制度</a:t>
            </a:r>
            <a:endParaRPr lang="en-GB" b="1" dirty="0">
              <a:solidFill>
                <a:srgbClr val="002157"/>
              </a:solidFill>
              <a:ea typeface="新細明體"/>
            </a:endParaRPr>
          </a:p>
        </p:txBody>
      </p:sp>
      <p:sp>
        <p:nvSpPr>
          <p:cNvPr id="16" name="內容版面配置區 15"/>
          <p:cNvSpPr>
            <a:spLocks noGrp="1"/>
          </p:cNvSpPr>
          <p:nvPr>
            <p:ph idx="1"/>
          </p:nvPr>
        </p:nvSpPr>
        <p:spPr>
          <a:xfrm>
            <a:off x="814387" y="1587272"/>
            <a:ext cx="8997236" cy="4620171"/>
          </a:xfrm>
        </p:spPr>
        <p:txBody>
          <a:bodyPr wrap="square" lIns="0" tIns="0" rIns="0" bIns="0" anchor="t">
            <a:normAutofit/>
          </a:bodyPr>
          <a:lstStyle/>
          <a:p>
            <a:pPr marL="444500" indent="-444500"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"/>
            </a:pP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No</a:t>
            </a:r>
            <a:r>
              <a:rPr lang="en-US" altLang="zh-TW" sz="2100" dirty="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plagiarism</a:t>
            </a:r>
            <a:r>
              <a:rPr lang="en-US" altLang="zh-TW" sz="2100" dirty="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&amp; respect for </a:t>
            </a:r>
            <a:r>
              <a:rPr lang="en-US" altLang="zh-TW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Intellectual Property</a:t>
            </a:r>
            <a:endParaRPr lang="zh-CN" altLang="en-US" sz="2100" b="1">
              <a:solidFill>
                <a:srgbClr val="C00000"/>
              </a:solidFill>
              <a:latin typeface="Arial"/>
              <a:ea typeface="微軟正黑體"/>
              <a:cs typeface="Arial"/>
            </a:endParaRPr>
          </a:p>
          <a:p>
            <a:pPr marL="444500" indent="-444500"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"/>
            </a:pP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Academic honesty:</a:t>
            </a:r>
            <a:endParaRPr lang="en-US" altLang="zh-CN" sz="2100">
              <a:solidFill>
                <a:srgbClr val="001C58"/>
              </a:solidFill>
              <a:latin typeface="Arial"/>
              <a:ea typeface="微軟正黑體"/>
              <a:cs typeface="Arial"/>
            </a:endParaRPr>
          </a:p>
          <a:p>
            <a:pPr marL="799465" lvl="1" indent="-342265"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"/>
            </a:pP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Cheating may lead to disciplinary action and penalties</a:t>
            </a:r>
            <a:endParaRPr lang="en-US" altLang="zh-CN" sz="2100">
              <a:solidFill>
                <a:srgbClr val="001C58"/>
              </a:solidFill>
              <a:latin typeface="Arial"/>
              <a:ea typeface="微軟正黑體"/>
              <a:cs typeface="Arial"/>
            </a:endParaRPr>
          </a:p>
          <a:p>
            <a:pPr marL="799465" lvl="1" indent="-342265"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"/>
            </a:pP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e.g. Awarded </a:t>
            </a:r>
            <a:r>
              <a:rPr lang="en-US" altLang="zh-TW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ZERO</a:t>
            </a:r>
            <a:r>
              <a:rPr lang="en-US" altLang="zh-TW" sz="2100" dirty="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mark, suspension for one semester or one year, or even</a:t>
            </a:r>
            <a:r>
              <a:rPr lang="en-US" altLang="zh-TW" sz="2100" b="1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immediate expulsion</a:t>
            </a:r>
            <a:endParaRPr lang="en-US" altLang="zh-CN" sz="2100" b="1">
              <a:solidFill>
                <a:srgbClr val="C00000"/>
              </a:solidFill>
              <a:latin typeface="Arial"/>
              <a:ea typeface="微軟正黑體"/>
              <a:cs typeface="Arial"/>
            </a:endParaRPr>
          </a:p>
          <a:p>
            <a:pPr marL="799465" lvl="1" indent="-342265"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"/>
            </a:pPr>
            <a:endParaRPr lang="en-US" altLang="zh-TW" sz="2100" dirty="0">
              <a:latin typeface="Microsoft JhengHei"/>
              <a:ea typeface="微軟正黑體"/>
              <a:cs typeface="Arial"/>
            </a:endParaRPr>
          </a:p>
          <a:p>
            <a:pPr marL="444500" indent="-444500"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"/>
            </a:pPr>
            <a:r>
              <a:rPr lang="zh-CN" altLang="en-US" sz="2100" b="1" dirty="0">
                <a:solidFill>
                  <a:srgbClr val="C00000"/>
                </a:solidFill>
                <a:latin typeface="Microsoft JhengHei"/>
                <a:ea typeface="Microsoft JhengHei"/>
                <a:cs typeface="Arial"/>
              </a:rPr>
              <a:t>严禁抄袭</a:t>
            </a:r>
            <a:r>
              <a:rPr lang="zh-CN" altLang="en-US" sz="2100" dirty="0">
                <a:latin typeface="Microsoft JhengHei"/>
                <a:ea typeface="Microsoft JhengHei"/>
                <a:cs typeface="Arial"/>
              </a:rPr>
              <a:t> </a:t>
            </a:r>
            <a:r>
              <a:rPr lang="zh-CN" altLang="en-US" sz="2100" dirty="0">
                <a:solidFill>
                  <a:srgbClr val="001C58"/>
                </a:solidFill>
                <a:latin typeface="Microsoft JhengHei"/>
                <a:ea typeface="Microsoft JhengHei"/>
                <a:cs typeface="Arial"/>
              </a:rPr>
              <a:t>及 尊重知识产权</a:t>
            </a:r>
            <a:endParaRPr lang="en-US" altLang="zh-CN" sz="2100">
              <a:solidFill>
                <a:srgbClr val="001C58"/>
              </a:solidFill>
              <a:latin typeface="Microsoft JhengHei"/>
              <a:ea typeface="Microsoft JhengHei"/>
              <a:cs typeface="Arial"/>
            </a:endParaRPr>
          </a:p>
          <a:p>
            <a:pPr marL="444500" indent="-444500"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"/>
            </a:pPr>
            <a:r>
              <a:rPr lang="zh-CN" altLang="en-US" sz="2100" dirty="0">
                <a:solidFill>
                  <a:srgbClr val="001C58"/>
                </a:solidFill>
                <a:latin typeface="Microsoft JhengHei"/>
                <a:ea typeface="Microsoft JhengHei"/>
                <a:cs typeface="Arial"/>
              </a:rPr>
              <a:t>学术诚信要求</a:t>
            </a:r>
            <a:endParaRPr lang="en-US" altLang="zh-CN" sz="2100">
              <a:solidFill>
                <a:srgbClr val="001C58"/>
              </a:solidFill>
              <a:latin typeface="Microsoft JhengHei"/>
              <a:ea typeface="Microsoft JhengHei"/>
              <a:cs typeface="Arial"/>
            </a:endParaRPr>
          </a:p>
          <a:p>
            <a:pPr marL="799465" lvl="1" indent="-342265"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"/>
            </a:pPr>
            <a:r>
              <a:rPr lang="zh-CN" altLang="en-US" sz="2100" dirty="0">
                <a:solidFill>
                  <a:srgbClr val="001C58"/>
                </a:solidFill>
                <a:latin typeface="Microsoft JhengHei"/>
                <a:ea typeface="Microsoft JhengHei"/>
                <a:cs typeface="Arial"/>
              </a:rPr>
              <a:t>考试</a:t>
            </a:r>
            <a:r>
              <a:rPr lang="zh-CN" altLang="en-US" sz="2100" b="1" dirty="0">
                <a:solidFill>
                  <a:srgbClr val="C00000"/>
                </a:solidFill>
                <a:latin typeface="Microsoft JhengHei"/>
                <a:ea typeface="Microsoft JhengHei"/>
                <a:cs typeface="Arial"/>
              </a:rPr>
              <a:t>作弊</a:t>
            </a:r>
            <a:r>
              <a:rPr lang="zh-CN" altLang="en-US" sz="2100" dirty="0">
                <a:solidFill>
                  <a:srgbClr val="001C58"/>
                </a:solidFill>
                <a:latin typeface="Microsoft JhengHei"/>
                <a:ea typeface="Microsoft JhengHei"/>
                <a:cs typeface="Arial"/>
              </a:rPr>
              <a:t>有可能受到</a:t>
            </a:r>
            <a:r>
              <a:rPr lang="zh-CN" altLang="en-US" sz="2100" b="1" dirty="0">
                <a:solidFill>
                  <a:srgbClr val="C00000"/>
                </a:solidFill>
                <a:latin typeface="Microsoft JhengHei"/>
                <a:ea typeface="Microsoft JhengHei"/>
                <a:cs typeface="Arial"/>
              </a:rPr>
              <a:t>纪律处分</a:t>
            </a:r>
            <a:endParaRPr lang="en-US" altLang="zh-CN" sz="2100" b="1">
              <a:solidFill>
                <a:srgbClr val="C00000"/>
              </a:solidFill>
              <a:latin typeface="Microsoft JhengHei"/>
              <a:ea typeface="Microsoft JhengHei"/>
              <a:cs typeface="Arial"/>
            </a:endParaRPr>
          </a:p>
          <a:p>
            <a:pPr marL="799465" lvl="1" indent="-342265">
              <a:lnSpc>
                <a:spcPct val="110000"/>
              </a:lnSpc>
              <a:buClr>
                <a:srgbClr val="C00000"/>
              </a:buClr>
              <a:buFont typeface="Wingdings 3" panose="05040102010807070707" pitchFamily="18" charset="2"/>
              <a:buChar char=""/>
            </a:pPr>
            <a:r>
              <a:rPr lang="zh-CN" altLang="en-US" sz="2100" dirty="0">
                <a:solidFill>
                  <a:srgbClr val="001C58"/>
                </a:solidFill>
                <a:latin typeface="Microsoft JhengHei"/>
                <a:ea typeface="Microsoft JhengHei"/>
                <a:cs typeface="Arial"/>
              </a:rPr>
              <a:t>例如，分数为</a:t>
            </a:r>
            <a:r>
              <a:rPr lang="en-US" altLang="zh-CN" sz="2100" b="1" dirty="0">
                <a:solidFill>
                  <a:srgbClr val="C00000"/>
                </a:solidFill>
                <a:latin typeface="Microsoft JhengHei"/>
                <a:ea typeface="微軟正黑體"/>
                <a:cs typeface="Arial"/>
              </a:rPr>
              <a:t>0</a:t>
            </a:r>
            <a:r>
              <a:rPr lang="zh-CN" altLang="en-US" sz="2100" b="1" dirty="0">
                <a:solidFill>
                  <a:srgbClr val="C00000"/>
                </a:solidFill>
                <a:latin typeface="Microsoft JhengHei"/>
                <a:ea typeface="Microsoft JhengHei"/>
                <a:cs typeface="Arial"/>
              </a:rPr>
              <a:t>分</a:t>
            </a:r>
            <a:r>
              <a:rPr lang="zh-CN" altLang="en-US" sz="2100" dirty="0">
                <a:solidFill>
                  <a:srgbClr val="001C58"/>
                </a:solidFill>
                <a:latin typeface="Microsoft JhengHei"/>
                <a:ea typeface="Microsoft JhengHei"/>
                <a:cs typeface="Arial"/>
              </a:rPr>
              <a:t>；停课一学期或一学年或甚至</a:t>
            </a:r>
            <a:r>
              <a:rPr lang="zh-CN" altLang="en-US" sz="2100" b="1" dirty="0">
                <a:solidFill>
                  <a:srgbClr val="C00000"/>
                </a:solidFill>
                <a:latin typeface="Microsoft JhengHei"/>
                <a:ea typeface="Microsoft JhengHei"/>
                <a:cs typeface="Arial"/>
              </a:rPr>
              <a:t>实时开除</a:t>
            </a:r>
            <a:endParaRPr lang="en-US" altLang="zh-TW" sz="2100" b="1">
              <a:solidFill>
                <a:srgbClr val="C00000"/>
              </a:solidFill>
              <a:latin typeface="Microsoft JhengHei"/>
              <a:ea typeface="Microsoft JhengHei"/>
              <a:cs typeface="Arial"/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7FC87E-2EE6-4842-82BE-473C49EEC8EE}" type="slidenum">
              <a:rPr lang="zh-HK" alt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202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538" y="1485672"/>
            <a:ext cx="9537164" cy="2701096"/>
          </a:xfrm>
        </p:spPr>
        <p:txBody>
          <a:bodyPr wrap="square" lIns="0" tIns="0" rIns="0" bIns="0"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100" u="sng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Some academic rules of</a:t>
            </a:r>
            <a:r>
              <a:rPr lang="en-GB" sz="2100" b="1" u="sng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GB" sz="2100" b="1" u="sng" dirty="0">
                <a:solidFill>
                  <a:srgbClr val="C00000"/>
                </a:solidFill>
                <a:latin typeface="Arial"/>
                <a:cs typeface="Arial"/>
              </a:rPr>
              <a:t>Higher Diploma (HD)</a:t>
            </a:r>
            <a:r>
              <a:rPr lang="en-GB" sz="2100" u="sng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GB" sz="2100" u="sng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programmes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265" indent="-34226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 3" panose="05040102010807070707" pitchFamily="18" charset="2"/>
              <a:buChar char=""/>
            </a:pPr>
            <a:r>
              <a:rPr lang="en-US" altLang="zh-TW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Attendance</a:t>
            </a: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: 70% (attendance below requirement may result in failure of modules)</a:t>
            </a:r>
            <a:endParaRPr lang="zh-CN" altLang="en-US" sz="2100" dirty="0">
              <a:solidFill>
                <a:srgbClr val="001C58"/>
              </a:solidFill>
              <a:latin typeface="Arial"/>
              <a:ea typeface="微軟正黑體"/>
              <a:cs typeface="Arial"/>
            </a:endParaRPr>
          </a:p>
          <a:p>
            <a:pPr marL="342265" indent="-34226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 3" panose="05040102010807070707" pitchFamily="18" charset="2"/>
              <a:buChar char=""/>
            </a:pP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Pass mark: 40%</a:t>
            </a:r>
            <a:endParaRPr lang="en-US" altLang="zh-CN" sz="2100" dirty="0">
              <a:solidFill>
                <a:srgbClr val="001C58"/>
              </a:solidFill>
              <a:latin typeface="Arial"/>
              <a:ea typeface="微軟正黑體"/>
              <a:cs typeface="Arial"/>
            </a:endParaRPr>
          </a:p>
          <a:p>
            <a:pPr marL="342265" indent="-34226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 3" panose="05040102010807070707" pitchFamily="18" charset="2"/>
              <a:buChar char=""/>
            </a:pPr>
            <a:r>
              <a:rPr lang="en-US" altLang="zh-TW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No re-assessment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A570D4-CA02-E988-7B10-3FC4507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563086"/>
            <a:ext cx="10358120" cy="677108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dirty="0">
                <a:solidFill>
                  <a:srgbClr val="002157"/>
                </a:solidFill>
              </a:rPr>
              <a:t>Rules</a:t>
            </a:r>
            <a:r>
              <a:rPr lang="en-GB" altLang="zh-TW" dirty="0">
                <a:solidFill>
                  <a:srgbClr val="002157"/>
                </a:solidFill>
                <a:ea typeface="新細明體"/>
              </a:rPr>
              <a:t> </a:t>
            </a:r>
            <a:r>
              <a:rPr lang="zh-TW" altLang="en-US">
                <a:solidFill>
                  <a:srgbClr val="002157"/>
                </a:solidFill>
                <a:ea typeface="新細明體"/>
              </a:rPr>
              <a:t>规章制度</a:t>
            </a:r>
            <a:endParaRPr lang="en-US">
              <a:ea typeface="新細明體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0F0A9-87A9-AB3C-0B44-949AB2935638}"/>
              </a:ext>
            </a:extLst>
          </p:cNvPr>
          <p:cNvSpPr txBox="1"/>
          <p:nvPr/>
        </p:nvSpPr>
        <p:spPr>
          <a:xfrm>
            <a:off x="5852709" y="3133626"/>
            <a:ext cx="4604895" cy="2699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100" b="1" u="sng">
                <a:solidFill>
                  <a:srgbClr val="C00000"/>
                </a:solidFill>
                <a:latin typeface="Microsoft JhengHei"/>
                <a:ea typeface="Microsoft JhengHei"/>
                <a:cs typeface="Calibri"/>
              </a:rPr>
              <a:t>高级文凭</a:t>
            </a:r>
            <a:r>
              <a:rPr lang="zh-TW" altLang="en-US" sz="2100" u="sng">
                <a:solidFill>
                  <a:srgbClr val="001C58"/>
                </a:solidFill>
                <a:latin typeface="Microsoft JhengHei"/>
                <a:ea typeface="Microsoft JhengHei"/>
                <a:cs typeface="Calibri"/>
              </a:rPr>
              <a:t>课程的部分学术要求</a:t>
            </a:r>
            <a:endParaRPr lang="en-HK" altLang="zh-TW" sz="2100" u="sng">
              <a:latin typeface="Microsoft JhengHei"/>
              <a:ea typeface="Microsoft JhengHei"/>
              <a:cs typeface="Calibri"/>
            </a:endParaRPr>
          </a:p>
          <a:p>
            <a:pPr>
              <a:lnSpc>
                <a:spcPct val="120000"/>
              </a:lnSpc>
            </a:pPr>
            <a:endParaRPr lang="zh-TW" altLang="en-US" sz="2100" dirty="0">
              <a:latin typeface="Microsoft JhengHei"/>
              <a:ea typeface="Microsoft JhengHei"/>
              <a:cs typeface="Calibri"/>
            </a:endParaRPr>
          </a:p>
          <a:p>
            <a:pPr marL="342265" indent="-342265">
              <a:lnSpc>
                <a:spcPct val="120000"/>
              </a:lnSpc>
              <a:spcAft>
                <a:spcPts val="1200"/>
              </a:spcAft>
              <a:buFont typeface="'Wingdings 3',Sans-Serif"/>
              <a:buChar char=""/>
            </a:pPr>
            <a:r>
              <a:rPr lang="zh-CN" altLang="en-US" sz="2100" b="1">
                <a:solidFill>
                  <a:srgbClr val="C00000"/>
                </a:solidFill>
                <a:latin typeface="Microsoft JhengHei"/>
                <a:ea typeface="Microsoft JhengHei"/>
                <a:cs typeface="Calibri"/>
              </a:rPr>
              <a:t>出席率</a:t>
            </a:r>
            <a:r>
              <a:rPr lang="zh-CN" altLang="en-US" sz="2100">
                <a:solidFill>
                  <a:srgbClr val="001C58"/>
                </a:solidFill>
                <a:latin typeface="Microsoft JhengHei"/>
                <a:ea typeface="Microsoft JhengHei"/>
                <a:cs typeface="Calibri"/>
              </a:rPr>
              <a:t>不少于</a:t>
            </a:r>
            <a:r>
              <a:rPr lang="en-US" sz="2100" dirty="0">
                <a:solidFill>
                  <a:srgbClr val="001C58"/>
                </a:solidFill>
                <a:latin typeface="Microsoft JhengHei"/>
                <a:ea typeface="Microsoft JhengHei"/>
                <a:cs typeface="Calibri"/>
              </a:rPr>
              <a:t>70%</a:t>
            </a:r>
            <a:r>
              <a:rPr lang="zh-CN" altLang="en-US" sz="2100" dirty="0">
                <a:solidFill>
                  <a:srgbClr val="001C58"/>
                </a:solidFill>
                <a:latin typeface="Microsoft JhengHei"/>
                <a:ea typeface="Microsoft JhengHei"/>
                <a:cs typeface="Calibri"/>
              </a:rPr>
              <a:t> </a:t>
            </a:r>
            <a:r>
              <a:rPr lang="en-US" sz="2100" dirty="0">
                <a:solidFill>
                  <a:srgbClr val="001C58"/>
                </a:solidFill>
                <a:latin typeface="Microsoft JhengHei"/>
                <a:ea typeface="Microsoft JhengHei"/>
                <a:cs typeface="Calibri"/>
              </a:rPr>
              <a:t>(</a:t>
            </a:r>
            <a:r>
              <a:rPr lang="zh-TW" altLang="en-US" sz="2100">
                <a:solidFill>
                  <a:srgbClr val="001C58"/>
                </a:solidFill>
                <a:latin typeface="Microsoft JhengHei"/>
                <a:ea typeface="Microsoft JhengHei"/>
                <a:cs typeface="Calibri"/>
              </a:rPr>
              <a:t>不达标可能导致该单元不及格</a:t>
            </a:r>
            <a:r>
              <a:rPr lang="en-US" sz="2100" dirty="0">
                <a:solidFill>
                  <a:srgbClr val="001C58"/>
                </a:solidFill>
                <a:latin typeface="Microsoft JhengHei"/>
                <a:ea typeface="Microsoft JhengHei"/>
                <a:cs typeface="Calibri"/>
              </a:rPr>
              <a:t>)</a:t>
            </a:r>
            <a:endParaRPr lang="en-US" altLang="zh-CN" sz="2100" dirty="0">
              <a:latin typeface="Microsoft JhengHei"/>
              <a:ea typeface="Microsoft JhengHei"/>
              <a:cs typeface="Calibri"/>
            </a:endParaRPr>
          </a:p>
          <a:p>
            <a:pPr marL="342265" indent="-342265">
              <a:lnSpc>
                <a:spcPct val="120000"/>
              </a:lnSpc>
              <a:spcAft>
                <a:spcPts val="1200"/>
              </a:spcAft>
              <a:buFont typeface="'Wingdings 3',Sans-Serif"/>
              <a:buChar char=""/>
            </a:pPr>
            <a:r>
              <a:rPr lang="zh-CN" altLang="en-US" sz="2100">
                <a:solidFill>
                  <a:srgbClr val="001C58"/>
                </a:solidFill>
                <a:latin typeface="Microsoft JhengHei"/>
                <a:ea typeface="Microsoft JhengHei"/>
                <a:cs typeface="Calibri"/>
              </a:rPr>
              <a:t>及格线为满分之</a:t>
            </a:r>
            <a:r>
              <a:rPr lang="en-US" sz="2100" dirty="0">
                <a:solidFill>
                  <a:srgbClr val="001C58"/>
                </a:solidFill>
                <a:latin typeface="Microsoft JhengHei"/>
                <a:ea typeface="Microsoft JhengHei"/>
                <a:cs typeface="Calibri"/>
              </a:rPr>
              <a:t>40%</a:t>
            </a:r>
            <a:endParaRPr lang="en-US" altLang="zh-CN" sz="2100" dirty="0">
              <a:latin typeface="Microsoft JhengHei"/>
              <a:ea typeface="Microsoft JhengHei"/>
              <a:cs typeface="Calibri"/>
            </a:endParaRPr>
          </a:p>
          <a:p>
            <a:pPr marL="342265" indent="-342265">
              <a:lnSpc>
                <a:spcPct val="120000"/>
              </a:lnSpc>
              <a:spcAft>
                <a:spcPts val="1200"/>
              </a:spcAft>
              <a:buFont typeface="'Wingdings 3',Sans-Serif"/>
              <a:buChar char=""/>
            </a:pPr>
            <a:r>
              <a:rPr lang="zh-CN" altLang="en-US" sz="2100" b="1">
                <a:solidFill>
                  <a:srgbClr val="C00000"/>
                </a:solidFill>
                <a:latin typeface="Microsoft JhengHei"/>
                <a:ea typeface="Microsoft JhengHei"/>
                <a:cs typeface="Calibri"/>
              </a:rPr>
              <a:t>不提供补考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109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1444" y="521855"/>
            <a:ext cx="8997236" cy="1325563"/>
          </a:xfrm>
        </p:spPr>
        <p:txBody>
          <a:bodyPr/>
          <a:lstStyle/>
          <a:p>
            <a:r>
              <a:rPr lang="en-HK" b="1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Law and Regulation </a:t>
            </a:r>
            <a:r>
              <a:rPr lang="zh-TW" altLang="en-US" b="1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法律条文</a:t>
            </a:r>
            <a:endParaRPr lang="en-US" b="1" dirty="0">
              <a:solidFill>
                <a:srgbClr val="001C58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FC87E-2EE6-4842-82BE-473C49EEC8EE}" type="slidenum">
              <a:rPr lang="zh-HK" alt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6849" y="1317684"/>
            <a:ext cx="10028186" cy="125727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HK" sz="2100" b="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If your enrolment is terminated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, y</a:t>
            </a:r>
            <a:r>
              <a:rPr kumimoji="0" lang="en-GB" altLang="zh-HK" sz="2100" b="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our Student Visa will also be terminated and you will need to return to your home country. Under the following situations, your enrolment will be terminated  : </a:t>
            </a:r>
            <a:endParaRPr lang="en-GB" altLang="zh-HK" sz="2100" b="0" i="0" u="none" strike="noStrike" kern="1200" cap="none" spc="0" normalizeH="0" baseline="0" noProof="0" dirty="0">
              <a:ln>
                <a:noFill/>
              </a:ln>
              <a:solidFill>
                <a:srgbClr val="001C58"/>
              </a:solidFill>
              <a:effectLst/>
              <a:uLnTx/>
              <a:uFillTx/>
              <a:latin typeface="Arial"/>
              <a:ea typeface="微軟正黑體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如以下情况导致终止学籍，你的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学生签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证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将被院校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自动取消，并且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你必须返回你的原居地：</a:t>
            </a:r>
            <a:endParaRPr kumimoji="0" lang="en-GB" altLang="zh-CN" sz="2100" b="0" i="0" u="none" strike="noStrike" kern="1200" cap="none" spc="0" normalizeH="0" baseline="0" noProof="0" dirty="0">
              <a:ln>
                <a:noFill/>
              </a:ln>
              <a:solidFill>
                <a:srgbClr val="001C58"/>
              </a:solidFill>
              <a:effectLst/>
              <a:uLnTx/>
              <a:uFillTx/>
              <a:latin typeface="Arial"/>
              <a:ea typeface="微軟正黑體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1329" y="3313871"/>
            <a:ext cx="10028186" cy="232389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marL="342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</a:rPr>
              <a:t>Your 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</a:rPr>
              <a:t>CGPA &lt; 1.0  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</a:rPr>
              <a:t>at the end of each Academic Year </a:t>
            </a:r>
            <a:endParaRPr lang="en-US" altLang="zh-CN" sz="2100" b="0" i="0" u="none" strike="noStrike" kern="1200" cap="none" spc="0" normalizeH="0" baseline="0" noProof="0" dirty="0">
              <a:ln>
                <a:noFill/>
              </a:ln>
              <a:solidFill>
                <a:srgbClr val="001C58"/>
              </a:solidFill>
              <a:effectLst/>
              <a:uLnTx/>
              <a:uFillTx/>
              <a:latin typeface="Arial"/>
              <a:ea typeface="微軟正黑體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</a:rPr>
              <a:t>      </a:t>
            </a:r>
            <a:r>
              <a:rPr kumimoji="0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</a:rPr>
              <a:t>于学年结束时累积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</a:rPr>
              <a:t>平均积点</a:t>
            </a:r>
            <a:r>
              <a:rPr kumimoji="0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</a:rPr>
              <a:t>分数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</a:rPr>
              <a:t>低于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</a:rPr>
              <a:t>1.0</a:t>
            </a:r>
            <a:endParaRPr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軟正黑體"/>
              <a:cs typeface="Arial"/>
            </a:endParaRPr>
          </a:p>
          <a:p>
            <a:pPr>
              <a:defRPr/>
            </a:pPr>
            <a:endParaRPr lang="en-US" altLang="zh-TW" sz="2100" b="1" dirty="0">
              <a:solidFill>
                <a:srgbClr val="FF0000"/>
              </a:solidFill>
              <a:latin typeface="Arial"/>
              <a:ea typeface="微軟正黑體"/>
              <a:cs typeface="Arial"/>
            </a:endParaRPr>
          </a:p>
          <a:p>
            <a:pPr marL="342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You have not turned up to scheduled activities for 4 consecutive weeks. </a:t>
            </a:r>
            <a:endParaRPr lang="en-US" altLang="zh-CN" sz="2100" b="0" i="0" u="none" strike="noStrike" kern="1200" cap="none" spc="0" normalizeH="0" baseline="0" noProof="0" dirty="0">
              <a:ln>
                <a:noFill/>
              </a:ln>
              <a:solidFill>
                <a:srgbClr val="001C58"/>
              </a:solidFill>
              <a:effectLst/>
              <a:uLnTx/>
              <a:uFillTx/>
              <a:latin typeface="Arial"/>
              <a:ea typeface="微軟正黑體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       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连续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4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个星期没有如期参加课程或相关活动 </a:t>
            </a:r>
            <a:endParaRPr kumimoji="0" lang="en-US" altLang="zh-CN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軟正黑體"/>
              <a:cs typeface="Arial"/>
            </a:endParaRPr>
          </a:p>
          <a:p>
            <a:pPr marL="342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Please refer to your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Student Handbook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for more information.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/>
                <a:ea typeface="微軟正黑體"/>
                <a:cs typeface="Arial"/>
              </a:rPr>
              <a:t>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Microsoft JhengHei"/>
                <a:ea typeface="Microsoft JhengHei"/>
                <a:cs typeface="Arial"/>
              </a:rPr>
              <a:t>有关学院规则，请参阅</a:t>
            </a: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/>
                <a:ea typeface="Microsoft JhengHei"/>
                <a:cs typeface="Arial"/>
              </a:rPr>
              <a:t>学生手册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Microsoft JhengHei"/>
              </a:rPr>
              <a:t>。</a:t>
            </a:r>
            <a:endParaRPr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Microsoft JhengHe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</a:b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7FC87E-2EE6-4842-82BE-473C49EEC8EE}" type="slidenum">
              <a:rPr lang="zh-HK" altLang="en-US" smtClean="0"/>
              <a:pPr/>
              <a:t>7</a:t>
            </a:fld>
            <a:endParaRPr lang="en-GB" dirty="0">
              <a:solidFill>
                <a:srgbClr val="001C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0876" y="443469"/>
            <a:ext cx="8997236" cy="677108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altLang="zh-TW" b="1" dirty="0">
                <a:solidFill>
                  <a:srgbClr val="002157"/>
                </a:solidFill>
                <a:ea typeface="新細明體"/>
              </a:rPr>
              <a:t>Laws &amp; Regulations</a:t>
            </a:r>
            <a:r>
              <a:rPr lang="en-US" altLang="zh-TW" b="1" dirty="0">
                <a:solidFill>
                  <a:srgbClr val="002157"/>
                </a:solidFill>
                <a:latin typeface="Microsoft JhengHei"/>
                <a:ea typeface="新細明體"/>
              </a:rPr>
              <a:t> </a:t>
            </a:r>
            <a:r>
              <a:rPr lang="zh-HK" altLang="en-US" b="1" dirty="0">
                <a:solidFill>
                  <a:srgbClr val="002157"/>
                </a:solidFill>
                <a:latin typeface="Microsoft JhengHei"/>
                <a:ea typeface="Microsoft JhengHei"/>
              </a:rPr>
              <a:t>法律条文</a:t>
            </a:r>
            <a:endParaRPr lang="en-GB" b="1">
              <a:solidFill>
                <a:srgbClr val="002157"/>
              </a:solidFill>
              <a:latin typeface="Microsoft JhengHei"/>
              <a:ea typeface="Microsoft JhengHei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2815" y="1307151"/>
            <a:ext cx="9850676" cy="5052219"/>
          </a:xfrm>
        </p:spPr>
        <p:txBody>
          <a:bodyPr wrap="square" lIns="0" tIns="0" rIns="0" bIns="0" anchor="t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HK" altLang="zh-HK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Must </a:t>
            </a:r>
            <a:r>
              <a:rPr lang="en-GB" altLang="zh-HK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register for an Identity Card (HKID Card) within</a:t>
            </a:r>
            <a:r>
              <a:rPr lang="en-GB" altLang="zh-HK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GB" altLang="zh-HK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30</a:t>
            </a:r>
            <a:r>
              <a:rPr lang="en-GB" altLang="zh-HK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GB" altLang="zh-HK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days of arrival at any Registration of Persons Office.</a:t>
            </a:r>
            <a:endParaRPr lang="en-US" altLang="zh-HK" dirty="0">
              <a:solidFill>
                <a:srgbClr val="001C58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altLang="zh-HK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zh-HK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 fee is payable on first registration for an identity card.  Please make an appointment through 2598 0888 or </a:t>
            </a:r>
            <a:r>
              <a:rPr lang="en-GB" altLang="zh-HK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hlinkClick r:id="rId2"/>
              </a:rPr>
              <a:t>www.gov.hk/icbooking</a:t>
            </a:r>
            <a:r>
              <a:rPr lang="en-GB" altLang="zh-HK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altLang="zh-HK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zh-HK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When register for an HKID Card, you must produce your </a:t>
            </a:r>
            <a:r>
              <a:rPr lang="en-GB" altLang="zh-HK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valid travel document, passport, visa/entry permit</a:t>
            </a:r>
            <a:r>
              <a:rPr lang="en-GB" altLang="zh-HK" dirty="0">
                <a:solidFill>
                  <a:srgbClr val="001C58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endParaRPr lang="en-US" altLang="zh-HK" dirty="0">
              <a:solidFill>
                <a:srgbClr val="001C58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必</a:t>
            </a:r>
            <a:r>
              <a:rPr lang="zh-CN" altLang="en-US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须在抵港</a:t>
            </a:r>
            <a:r>
              <a:rPr lang="en-US" altLang="zh-CN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30</a:t>
            </a:r>
            <a:r>
              <a:rPr lang="zh-CN" altLang="en-US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天之内，前往入境处辖下任何一间人事登记处登记领取身份证。</a:t>
            </a:r>
            <a:endParaRPr lang="en-GB" altLang="zh-CN">
              <a:solidFill>
                <a:srgbClr val="001C58"/>
              </a:solidFill>
              <a:latin typeface="Arial"/>
              <a:ea typeface="微軟正黑體"/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dirty="0">
              <a:solidFill>
                <a:srgbClr val="001C58"/>
              </a:solidFill>
              <a:latin typeface="Arial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首次登记身份证费用全免。需事先与人事登记处预约后，再前往登记领取。预约方式如下：</a:t>
            </a:r>
            <a:r>
              <a:rPr lang="en-GB" altLang="zh-HK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2598 0888 or </a:t>
            </a:r>
            <a:r>
              <a:rPr lang="en-GB" altLang="zh-HK" dirty="0">
                <a:latin typeface="Arial"/>
                <a:ea typeface="微軟正黑體"/>
                <a:cs typeface="Arial"/>
                <a:hlinkClick r:id="rId2"/>
              </a:rPr>
              <a:t>www.gov.hk/icbooking</a:t>
            </a:r>
            <a:endParaRPr lang="en-GB" altLang="zh-HK" dirty="0">
              <a:latin typeface="Arial"/>
              <a:ea typeface="微軟正黑體"/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altLang="zh-HK" dirty="0">
              <a:latin typeface="Arial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申请登记领取香港身份证时，必须出示你的</a:t>
            </a:r>
            <a:r>
              <a:rPr lang="zh-TW" altLang="en-US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有效</a:t>
            </a:r>
            <a:r>
              <a:rPr lang="zh-CN" altLang="en-US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旅行证件，例如</a:t>
            </a:r>
            <a:r>
              <a:rPr lang="zh-CN" altLang="en-US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往来港澳</a:t>
            </a:r>
            <a:br>
              <a:rPr lang="en-US" altLang="zh-CN" b="1" dirty="0">
                <a:latin typeface="Arial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CN" altLang="en-US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通行证，签证</a:t>
            </a:r>
            <a:r>
              <a:rPr lang="en-US" altLang="zh-CN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/</a:t>
            </a:r>
            <a:r>
              <a:rPr lang="zh-CN" altLang="en-US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进入许可等</a:t>
            </a:r>
            <a:r>
              <a:rPr lang="zh-CN" altLang="en-US" dirty="0">
                <a:latin typeface="Arial"/>
                <a:ea typeface="微軟正黑體"/>
                <a:cs typeface="Arial"/>
              </a:rPr>
              <a:t>。</a:t>
            </a:r>
            <a:endParaRPr lang="en-GB" altLang="zh-HK" dirty="0">
              <a:latin typeface="Arial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93202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7FC87E-2EE6-4842-82BE-473C49EEC8EE}" type="slidenum">
              <a:rPr lang="zh-HK" altLang="en-US" smtClean="0"/>
              <a:pPr/>
              <a:t>8</a:t>
            </a:fld>
            <a:endParaRPr lang="en-GB" dirty="0">
              <a:solidFill>
                <a:srgbClr val="001C58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578575" y="3176776"/>
            <a:ext cx="3515772" cy="2429518"/>
            <a:chOff x="7608168" y="3573016"/>
            <a:chExt cx="3515772" cy="2429518"/>
          </a:xfrm>
        </p:grpSpPr>
        <p:sp>
          <p:nvSpPr>
            <p:cNvPr id="8" name="文字方塊 13"/>
            <p:cNvSpPr txBox="1"/>
            <p:nvPr/>
          </p:nvSpPr>
          <p:spPr>
            <a:xfrm>
              <a:off x="7622196" y="5787090"/>
              <a:ext cx="256619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800" dirty="0"/>
                <a:t>Source</a:t>
              </a:r>
              <a:r>
                <a:rPr lang="en-US" altLang="zh-HK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altLang="zh-HK" sz="800" dirty="0"/>
                <a:t>Immigration Department, HKSAR</a:t>
              </a:r>
              <a:endParaRPr lang="zh-TW" altLang="zh-HK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6" name="Picture 2" descr="Image result for hkid CA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168" y="3573016"/>
              <a:ext cx="3515772" cy="219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984071" y="1934536"/>
            <a:ext cx="10013236" cy="4692179"/>
          </a:xfrm>
        </p:spPr>
        <p:txBody>
          <a:bodyPr wrap="square" lIns="0" tIns="0" rIns="0" bIns="0" anchor="t">
            <a:normAutofit/>
          </a:bodyPr>
          <a:lstStyle/>
          <a:p>
            <a:r>
              <a:rPr lang="en-GB" altLang="zh-HK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Must </a:t>
            </a:r>
            <a:r>
              <a:rPr lang="en-GB" altLang="zh-HK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carry </a:t>
            </a:r>
            <a:r>
              <a:rPr lang="en-GB" altLang="zh-HK" sz="2100" b="1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your </a:t>
            </a:r>
            <a:r>
              <a:rPr lang="en-GB" altLang="zh-HK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HKID Card at all times</a:t>
            </a:r>
            <a:r>
              <a:rPr lang="en-GB" altLang="zh-HK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.</a:t>
            </a:r>
          </a:p>
          <a:p>
            <a:endParaRPr lang="en-GB" altLang="zh-HK" sz="2100" dirty="0">
              <a:solidFill>
                <a:srgbClr val="001C58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GB" altLang="zh-HK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Hong Kong police have the right to stop you and request for your</a:t>
            </a:r>
            <a:r>
              <a:rPr lang="en-GB" altLang="zh-HK" sz="2100" dirty="0">
                <a:latin typeface="Arial"/>
                <a:ea typeface="微軟正黑體"/>
                <a:cs typeface="Arial"/>
              </a:rPr>
              <a:t> </a:t>
            </a:r>
            <a:r>
              <a:rPr lang="en-GB" altLang="zh-HK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proof of identity </a:t>
            </a:r>
            <a:r>
              <a:rPr lang="en-GB" altLang="zh-HK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at any time.</a:t>
            </a:r>
          </a:p>
          <a:p>
            <a:endParaRPr lang="en-US" altLang="zh-CN" sz="21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CN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香港身份证应该</a:t>
            </a:r>
            <a:r>
              <a:rPr lang="zh-CN" altLang="en-US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随身携带</a:t>
            </a:r>
            <a:r>
              <a:rPr lang="zh-TW" altLang="en-US" sz="2100" dirty="0">
                <a:latin typeface="Arial"/>
                <a:ea typeface="微軟正黑體"/>
                <a:cs typeface="Arial"/>
              </a:rPr>
              <a:t>。</a:t>
            </a:r>
            <a:endParaRPr lang="en-US" altLang="zh-TW" sz="2100" dirty="0">
              <a:latin typeface="Arial"/>
              <a:ea typeface="微軟正黑體"/>
              <a:cs typeface="Arial"/>
            </a:endParaRPr>
          </a:p>
          <a:p>
            <a:endParaRPr lang="en-US" altLang="zh-TW" sz="21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CN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警员有权要求你出示身份证明</a:t>
            </a:r>
            <a:r>
              <a:rPr lang="zh-TW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。</a:t>
            </a:r>
            <a:endParaRPr lang="en-US" altLang="zh-TW" sz="2100" dirty="0">
              <a:solidFill>
                <a:srgbClr val="001C58"/>
              </a:solidFill>
              <a:latin typeface="Arial"/>
              <a:ea typeface="微軟正黑體"/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altLang="zh-HK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37985C1-9346-EAE7-4BEA-3339EB3CFCB9}"/>
              </a:ext>
            </a:extLst>
          </p:cNvPr>
          <p:cNvSpPr txBox="1">
            <a:spLocks/>
          </p:cNvSpPr>
          <p:nvPr/>
        </p:nvSpPr>
        <p:spPr>
          <a:xfrm>
            <a:off x="980123" y="783265"/>
            <a:ext cx="8997236" cy="6771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4400" b="1" i="0">
                <a:solidFill>
                  <a:srgbClr val="001C58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zh-TW" kern="0" dirty="0">
                <a:solidFill>
                  <a:srgbClr val="002157"/>
                </a:solidFill>
                <a:ea typeface="新細明體"/>
              </a:rPr>
              <a:t>Laws &amp; Regulations</a:t>
            </a:r>
            <a:r>
              <a:rPr lang="en-US" altLang="zh-TW" kern="0" dirty="0">
                <a:solidFill>
                  <a:srgbClr val="002157"/>
                </a:solidFill>
                <a:latin typeface="Microsoft JhengHei"/>
                <a:ea typeface="新細明體"/>
              </a:rPr>
              <a:t> </a:t>
            </a:r>
            <a:r>
              <a:rPr lang="zh-HK" altLang="en-US" kern="0" dirty="0">
                <a:solidFill>
                  <a:srgbClr val="002157"/>
                </a:solidFill>
                <a:latin typeface="Microsoft JhengHei"/>
                <a:ea typeface="Microsoft JhengHei"/>
              </a:rPr>
              <a:t>法律条文</a:t>
            </a:r>
            <a:endParaRPr lang="en-GB" kern="0">
              <a:solidFill>
                <a:srgbClr val="002157"/>
              </a:solidFill>
              <a:latin typeface="Microsoft JhengHei"/>
              <a:ea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0518553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7FC87E-2EE6-4842-82BE-473C49EEC8EE}" type="slidenum">
              <a:rPr lang="zh-HK" altLang="en-US" smtClean="0"/>
              <a:pPr/>
              <a:t>9</a:t>
            </a:fld>
            <a:endParaRPr lang="en-GB" dirty="0">
              <a:solidFill>
                <a:srgbClr val="001C58"/>
              </a:solidFill>
            </a:endParaRPr>
          </a:p>
        </p:txBody>
      </p:sp>
      <p:pic>
        <p:nvPicPr>
          <p:cNvPr id="2050" name="Picture 2" descr="C:\Users\jakispeirs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62" y="1195583"/>
            <a:ext cx="4354499" cy="71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985002" y="2026205"/>
            <a:ext cx="9366279" cy="4692179"/>
          </a:xfrm>
        </p:spPr>
        <p:txBody>
          <a:bodyPr wrap="square"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HK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You need to complete your study within the normal </a:t>
            </a:r>
            <a:r>
              <a:rPr lang="en-US" altLang="zh-HK" sz="2100" err="1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programme</a:t>
            </a:r>
            <a:r>
              <a:rPr lang="en-US" altLang="zh-HK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 duration</a:t>
            </a:r>
            <a:r>
              <a:rPr lang="en-US" altLang="zh-TW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: </a:t>
            </a:r>
            <a:r>
              <a:rPr lang="en-GB" altLang="zh-CN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Higher Diploma (2 years)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sz="2100" dirty="0">
              <a:solidFill>
                <a:srgbClr val="001C58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HK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You are </a:t>
            </a:r>
            <a:r>
              <a:rPr lang="en-US" altLang="zh-HK" sz="2100" b="1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not allowed</a:t>
            </a:r>
            <a:r>
              <a:rPr lang="en-US" altLang="zh-HK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 to change your </a:t>
            </a:r>
            <a:r>
              <a:rPr lang="en-US" altLang="zh-HK" sz="2100" err="1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programme</a:t>
            </a:r>
            <a:r>
              <a:rPr lang="en-US" altLang="zh-HK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 of study or institution without prior approval from the Immigration Department of Hong Kong.</a:t>
            </a:r>
            <a:endParaRPr lang="en-US" altLang="zh-CN" sz="2100" dirty="0">
              <a:solidFill>
                <a:srgbClr val="001C58"/>
              </a:solidFill>
              <a:latin typeface="Arial"/>
              <a:ea typeface="微軟正黑體"/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sz="2100" dirty="0">
              <a:solidFill>
                <a:srgbClr val="001C58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你应在常</a:t>
            </a:r>
            <a:r>
              <a:rPr lang="zh-TW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规</a:t>
            </a:r>
            <a:r>
              <a:rPr lang="zh-CN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修读期限内完成学业</a:t>
            </a:r>
            <a:r>
              <a:rPr lang="zh-TW" altLang="en-US" sz="2100" dirty="0">
                <a:solidFill>
                  <a:srgbClr val="001C58"/>
                </a:solidFill>
                <a:latin typeface="Arial"/>
                <a:ea typeface="微軟正黑體"/>
              </a:rPr>
              <a:t>，</a:t>
            </a:r>
            <a:r>
              <a:rPr lang="zh-CN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通常修读期限：</a:t>
            </a:r>
            <a:br>
              <a:rPr lang="en-US" altLang="zh-CN" sz="2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CN" altLang="en-US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高级文凭 </a:t>
            </a:r>
            <a:r>
              <a:rPr lang="en-US" altLang="zh-TW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(</a:t>
            </a:r>
            <a:r>
              <a:rPr lang="en-US" altLang="zh-CN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2</a:t>
            </a:r>
            <a:r>
              <a:rPr lang="zh-CN" altLang="en-US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年</a:t>
            </a:r>
            <a:r>
              <a:rPr lang="en-US" altLang="zh-TW" sz="2100" b="1" dirty="0">
                <a:solidFill>
                  <a:srgbClr val="C00000"/>
                </a:solidFill>
                <a:latin typeface="Arial"/>
                <a:ea typeface="微軟正黑體"/>
                <a:cs typeface="Arial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HK" sz="2100" dirty="0">
              <a:solidFill>
                <a:srgbClr val="001C58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在未得到香港入境事务处事先批准之前，你</a:t>
            </a:r>
            <a:r>
              <a:rPr lang="zh-CN" altLang="en-US" sz="2100" b="1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不可</a:t>
            </a:r>
            <a:r>
              <a:rPr lang="zh-CN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自行转专业</a:t>
            </a:r>
            <a:r>
              <a:rPr lang="en-US" altLang="zh-CN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/</a:t>
            </a:r>
            <a:r>
              <a:rPr lang="zh-CN" altLang="en-US" sz="2100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院校。</a:t>
            </a:r>
            <a:r>
              <a:rPr lang="zh-CN" altLang="en-US" dirty="0">
                <a:solidFill>
                  <a:srgbClr val="001C58"/>
                </a:solidFill>
                <a:latin typeface="Arial"/>
                <a:ea typeface="微軟正黑體"/>
                <a:cs typeface="Arial"/>
              </a:rPr>
              <a:t> </a:t>
            </a:r>
            <a:endParaRPr lang="en-GB" altLang="zh-HK" dirty="0">
              <a:solidFill>
                <a:srgbClr val="001C58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1AE7687-E468-936F-FC8E-24E177A4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123" y="519105"/>
            <a:ext cx="8997236" cy="677108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altLang="zh-TW" b="1" dirty="0">
                <a:solidFill>
                  <a:srgbClr val="002157"/>
                </a:solidFill>
                <a:ea typeface="新細明體"/>
              </a:rPr>
              <a:t>Laws &amp; Regulations</a:t>
            </a:r>
            <a:r>
              <a:rPr lang="en-US" altLang="zh-TW" b="1" dirty="0">
                <a:solidFill>
                  <a:srgbClr val="002157"/>
                </a:solidFill>
                <a:latin typeface="Microsoft JhengHei"/>
                <a:ea typeface="新細明體"/>
              </a:rPr>
              <a:t> </a:t>
            </a:r>
            <a:r>
              <a:rPr lang="zh-HK" altLang="en-US" b="1" dirty="0">
                <a:solidFill>
                  <a:srgbClr val="002157"/>
                </a:solidFill>
                <a:latin typeface="Microsoft JhengHei"/>
                <a:ea typeface="Microsoft JhengHei"/>
              </a:rPr>
              <a:t>法律条文</a:t>
            </a:r>
            <a:endParaRPr lang="en-GB" b="1">
              <a:solidFill>
                <a:srgbClr val="002157"/>
              </a:solidFill>
              <a:latin typeface="Microsoft JhengHei"/>
              <a:ea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8818110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1591</Words>
  <Application>Microsoft Office PowerPoint</Application>
  <PresentationFormat>Widescreen</PresentationFormat>
  <Paragraphs>174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 MT</vt:lpstr>
      <vt:lpstr>'Wingdings 3',Sans-Serif</vt:lpstr>
      <vt:lpstr>Microsoft JhengHei</vt:lpstr>
      <vt:lpstr>Microsoft JhengHei</vt:lpstr>
      <vt:lpstr>新細明體</vt:lpstr>
      <vt:lpstr>Arial</vt:lpstr>
      <vt:lpstr>Calibri</vt:lpstr>
      <vt:lpstr>Wingdings 2</vt:lpstr>
      <vt:lpstr>Wingdings 3</vt:lpstr>
      <vt:lpstr>Office Theme</vt:lpstr>
      <vt:lpstr>Non-local Students  Orientation Day 2024  非本地生迎新日2024 30 August 2024 (Friday)</vt:lpstr>
      <vt:lpstr>Student Handbook 学生手册</vt:lpstr>
      <vt:lpstr>Student Handbook 学生手册</vt:lpstr>
      <vt:lpstr>Rules 规章制度</vt:lpstr>
      <vt:lpstr>Rules 规章制度</vt:lpstr>
      <vt:lpstr>Law and Regulation 法律条文</vt:lpstr>
      <vt:lpstr>Laws &amp; Regulations 法律条文</vt:lpstr>
      <vt:lpstr>PowerPoint Presentation</vt:lpstr>
      <vt:lpstr>Laws &amp; Regulations 法律条文</vt:lpstr>
      <vt:lpstr>PowerPoint Presentation</vt:lpstr>
      <vt:lpstr>PowerPoint Presentation</vt:lpstr>
      <vt:lpstr>PowerPoint Presentation</vt:lpstr>
      <vt:lpstr>Campus Restrictions 校园严禁事项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STELLA CHEANG</dc:creator>
  <cp:lastModifiedBy>Edith Lee</cp:lastModifiedBy>
  <cp:revision>1629</cp:revision>
  <dcterms:created xsi:type="dcterms:W3CDTF">2024-08-28T02:12:45Z</dcterms:created>
  <dcterms:modified xsi:type="dcterms:W3CDTF">2025-01-23T07:19:39Z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2023-09-07T00:00:00Z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2024-08-28T00:00:00Z</vt:filetime>
  </property>
</Properties>
</file>