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C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C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25151" y="1893140"/>
            <a:ext cx="4337050" cy="4181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74740" y="1903413"/>
            <a:ext cx="4520565" cy="4142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C58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C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0696" y="364305"/>
            <a:ext cx="9950607" cy="714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1C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92842" y="2313395"/>
            <a:ext cx="7206315" cy="2999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iss@vtc.edu.h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ss@vtc.edu.h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4339" y="1420107"/>
            <a:ext cx="6847205" cy="274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9900"/>
              </a:lnSpc>
            </a:pPr>
            <a:r>
              <a:rPr sz="5400" spc="-5" dirty="0"/>
              <a:t>Non-local Students  </a:t>
            </a:r>
            <a:r>
              <a:rPr sz="5400" dirty="0"/>
              <a:t>Orientation </a:t>
            </a:r>
            <a:r>
              <a:rPr sz="5400" spc="-5" dirty="0"/>
              <a:t>Day</a:t>
            </a:r>
            <a:r>
              <a:rPr sz="5400" spc="-85" dirty="0"/>
              <a:t> </a:t>
            </a:r>
            <a:r>
              <a:rPr sz="5400" spc="-5" dirty="0"/>
              <a:t>2024  </a:t>
            </a:r>
            <a:r>
              <a:rPr sz="5400" dirty="0">
                <a:latin typeface="微軟正黑體"/>
                <a:cs typeface="微軟正黑體"/>
              </a:rPr>
              <a:t>非本地生迎新日</a:t>
            </a:r>
            <a:r>
              <a:rPr sz="5400" spc="-10" dirty="0"/>
              <a:t>2</a:t>
            </a:r>
            <a:r>
              <a:rPr sz="5400" spc="-15" dirty="0"/>
              <a:t>0</a:t>
            </a:r>
            <a:r>
              <a:rPr sz="5400" spc="-10" dirty="0"/>
              <a:t>2</a:t>
            </a:r>
            <a:r>
              <a:rPr sz="5400" spc="-5" dirty="0"/>
              <a:t>4</a:t>
            </a:r>
            <a:endParaRPr sz="5400">
              <a:latin typeface="微軟正黑體"/>
              <a:cs typeface="微軟正黑體"/>
            </a:endParaRPr>
          </a:p>
          <a:p>
            <a:pPr marL="1654810">
              <a:lnSpc>
                <a:spcPct val="100000"/>
              </a:lnSpc>
              <a:spcBef>
                <a:spcPts val="1245"/>
              </a:spcBef>
            </a:pPr>
            <a:r>
              <a:rPr sz="2200" b="0" spc="-5" dirty="0">
                <a:solidFill>
                  <a:srgbClr val="00AEEF"/>
                </a:solidFill>
                <a:latin typeface="Arial"/>
                <a:cs typeface="Arial"/>
              </a:rPr>
              <a:t>2024</a:t>
            </a:r>
            <a:r>
              <a:rPr sz="2200" b="0" spc="-5" dirty="0">
                <a:solidFill>
                  <a:srgbClr val="00AEEF"/>
                </a:solidFill>
                <a:latin typeface="微軟正黑體"/>
                <a:cs typeface="微軟正黑體"/>
              </a:rPr>
              <a:t>年</a:t>
            </a:r>
            <a:r>
              <a:rPr sz="2200" b="0" dirty="0">
                <a:solidFill>
                  <a:srgbClr val="00AEEF"/>
                </a:solidFill>
                <a:latin typeface="Arial"/>
                <a:cs typeface="Arial"/>
              </a:rPr>
              <a:t>8</a:t>
            </a:r>
            <a:r>
              <a:rPr sz="2200" b="0" spc="-5" dirty="0">
                <a:solidFill>
                  <a:srgbClr val="00AEEF"/>
                </a:solidFill>
                <a:latin typeface="微軟正黑體"/>
                <a:cs typeface="微軟正黑體"/>
              </a:rPr>
              <a:t>月</a:t>
            </a:r>
            <a:r>
              <a:rPr sz="2200" b="0" spc="-5" dirty="0">
                <a:solidFill>
                  <a:srgbClr val="00AEEF"/>
                </a:solidFill>
                <a:latin typeface="Arial"/>
                <a:cs typeface="Arial"/>
              </a:rPr>
              <a:t>30</a:t>
            </a:r>
            <a:r>
              <a:rPr sz="2200" b="0" spc="-5" dirty="0">
                <a:solidFill>
                  <a:srgbClr val="00AEEF"/>
                </a:solidFill>
                <a:latin typeface="微軟正黑體"/>
                <a:cs typeface="微軟正黑體"/>
              </a:rPr>
              <a:t>日（星期五）</a:t>
            </a:r>
            <a:endParaRPr sz="2200">
              <a:latin typeface="微軟正黑體"/>
              <a:cs typeface="微軟正黑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7513" y="4605227"/>
            <a:ext cx="5424170" cy="83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00AEEF"/>
                </a:solidFill>
                <a:latin typeface="Arial"/>
                <a:cs typeface="Arial"/>
              </a:rPr>
              <a:t>Mainland and International </a:t>
            </a:r>
            <a:r>
              <a:rPr sz="2400" spc="-10" dirty="0">
                <a:solidFill>
                  <a:srgbClr val="00AEEF"/>
                </a:solidFill>
                <a:latin typeface="Arial"/>
                <a:cs typeface="Arial"/>
              </a:rPr>
              <a:t>Affairs</a:t>
            </a:r>
            <a:r>
              <a:rPr sz="2400" spc="-12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AEEF"/>
                </a:solidFill>
                <a:latin typeface="Arial"/>
                <a:cs typeface="Arial"/>
              </a:rPr>
              <a:t>Office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0AEEF"/>
                </a:solidFill>
                <a:latin typeface="微軟正黑體"/>
                <a:cs typeface="微軟正黑體"/>
              </a:rPr>
              <a:t>內地及國際事務處</a:t>
            </a:r>
            <a:endParaRPr sz="2400">
              <a:latin typeface="微軟正黑體"/>
              <a:cs typeface="微軟正黑體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539" y="0"/>
            <a:ext cx="921701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0561" y="503415"/>
            <a:ext cx="1398203" cy="934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3546" y="365125"/>
            <a:ext cx="9217025" cy="1450975"/>
          </a:xfrm>
          <a:prstGeom prst="rect">
            <a:avLst/>
          </a:prstGeom>
          <a:solidFill>
            <a:srgbClr val="FFFFFF">
              <a:alpha val="59999"/>
            </a:srgbClr>
          </a:solidFill>
        </p:spPr>
        <p:txBody>
          <a:bodyPr vert="horz" wrap="square" lIns="0" tIns="3403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80"/>
              </a:spcBef>
            </a:pPr>
            <a:r>
              <a:rPr dirty="0">
                <a:latin typeface="微軟正黑體"/>
                <a:cs typeface="微軟正黑體"/>
              </a:rPr>
              <a:t>國際廚藝學院</a:t>
            </a:r>
            <a:r>
              <a:rPr spc="-5" dirty="0"/>
              <a:t>(</a:t>
            </a:r>
            <a:r>
              <a:rPr dirty="0"/>
              <a:t>ICI)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3546" y="1966722"/>
            <a:ext cx="9217025" cy="4561205"/>
          </a:xfrm>
          <a:prstGeom prst="rect">
            <a:avLst/>
          </a:prstGeom>
          <a:solidFill>
            <a:srgbClr val="FFFFFF">
              <a:alpha val="59999"/>
            </a:srgbClr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L="450850" marR="132080" indent="-342900">
              <a:lnSpc>
                <a:spcPts val="3030"/>
              </a:lnSpc>
              <a:buFont typeface="Arial"/>
              <a:buChar char="•"/>
              <a:tabLst>
                <a:tab pos="450850" algn="l"/>
                <a:tab pos="451484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提供广泛的专业烹饪课程</a:t>
            </a:r>
            <a:r>
              <a:rPr sz="2800" spc="-5" dirty="0">
                <a:solidFill>
                  <a:srgbClr val="001C58"/>
                </a:solidFill>
                <a:latin typeface="Arial"/>
                <a:cs typeface="Arial"/>
              </a:rPr>
              <a:t>,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包括中式、</a:t>
            </a:r>
            <a:r>
              <a:rPr sz="2800" spc="0" dirty="0">
                <a:solidFill>
                  <a:srgbClr val="001C58"/>
                </a:solidFill>
                <a:latin typeface="SimSun"/>
                <a:cs typeface="SimSun"/>
              </a:rPr>
              <a:t>欧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式、</a:t>
            </a:r>
            <a:r>
              <a:rPr sz="2800" spc="0" dirty="0">
                <a:solidFill>
                  <a:srgbClr val="001C58"/>
                </a:solidFill>
                <a:latin typeface="SimSun"/>
                <a:cs typeface="SimSun"/>
              </a:rPr>
              <a:t>地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中海</a:t>
            </a:r>
            <a:r>
              <a:rPr sz="2800" spc="0" dirty="0">
                <a:solidFill>
                  <a:srgbClr val="001C58"/>
                </a:solidFill>
                <a:latin typeface="SimSun"/>
                <a:cs typeface="SimSun"/>
              </a:rPr>
              <a:t>、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美 式、亚洲及中东菜系</a:t>
            </a:r>
            <a:endParaRPr sz="2800">
              <a:latin typeface="SimSun"/>
              <a:cs typeface="SimSun"/>
            </a:endParaRPr>
          </a:p>
          <a:p>
            <a:pPr marL="450850" indent="-342900">
              <a:lnSpc>
                <a:spcPts val="2810"/>
              </a:lnSpc>
              <a:buFont typeface="Arial"/>
              <a:buChar char="•"/>
              <a:tabLst>
                <a:tab pos="450850" algn="l"/>
                <a:tab pos="451484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全新校园于</a:t>
            </a:r>
            <a:r>
              <a:rPr sz="2800" dirty="0">
                <a:solidFill>
                  <a:srgbClr val="001C58"/>
                </a:solidFill>
                <a:latin typeface="Arial"/>
                <a:cs typeface="Arial"/>
              </a:rPr>
              <a:t>2018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年</a:t>
            </a:r>
            <a:r>
              <a:rPr sz="2800" dirty="0">
                <a:solidFill>
                  <a:srgbClr val="001C58"/>
                </a:solidFill>
                <a:latin typeface="Arial"/>
                <a:cs typeface="Arial"/>
              </a:rPr>
              <a:t>10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月开幕</a:t>
            </a:r>
            <a:endParaRPr sz="2800">
              <a:latin typeface="SimSun"/>
              <a:cs typeface="SimSun"/>
            </a:endParaRPr>
          </a:p>
          <a:p>
            <a:pPr marL="450850" indent="-342900">
              <a:lnSpc>
                <a:spcPts val="3025"/>
              </a:lnSpc>
              <a:buFont typeface="Arial"/>
              <a:buChar char="•"/>
              <a:tabLst>
                <a:tab pos="450850" algn="l"/>
                <a:tab pos="451484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课程领域</a:t>
            </a:r>
            <a:r>
              <a:rPr sz="2800" spc="-5" dirty="0">
                <a:solidFill>
                  <a:srgbClr val="001C58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1010285" lvl="1" indent="-547370">
              <a:lnSpc>
                <a:spcPts val="3025"/>
              </a:lnSpc>
              <a:buFont typeface="Wingdings"/>
              <a:buChar char=""/>
              <a:tabLst>
                <a:tab pos="1009650" algn="l"/>
                <a:tab pos="1010285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西式包饼及糖艺</a:t>
            </a:r>
            <a:endParaRPr sz="2800">
              <a:latin typeface="SimSun"/>
              <a:cs typeface="SimSun"/>
            </a:endParaRPr>
          </a:p>
          <a:p>
            <a:pPr marL="1010285" lvl="1" indent="-547370">
              <a:lnSpc>
                <a:spcPts val="3025"/>
              </a:lnSpc>
              <a:buFont typeface="Wingdings"/>
              <a:buChar char=""/>
              <a:tabLst>
                <a:tab pos="1009650" algn="l"/>
                <a:tab pos="1010285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厨艺</a:t>
            </a:r>
            <a:endParaRPr sz="2800">
              <a:latin typeface="SimSun"/>
              <a:cs typeface="SimSun"/>
            </a:endParaRPr>
          </a:p>
          <a:p>
            <a:pPr marL="1010285" lvl="1" indent="-547370">
              <a:lnSpc>
                <a:spcPts val="3025"/>
              </a:lnSpc>
              <a:buFont typeface="Wingdings"/>
              <a:buChar char=""/>
              <a:tabLst>
                <a:tab pos="1009650" algn="l"/>
                <a:tab pos="1010285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主题公园及活动管理</a:t>
            </a:r>
            <a:endParaRPr sz="2800">
              <a:latin typeface="SimSun"/>
              <a:cs typeface="SimSun"/>
            </a:endParaRPr>
          </a:p>
          <a:p>
            <a:pPr marL="1010285" lvl="1" indent="-547370">
              <a:lnSpc>
                <a:spcPts val="3195"/>
              </a:lnSpc>
              <a:buFont typeface="Wingdings"/>
              <a:buChar char=""/>
              <a:tabLst>
                <a:tab pos="1009650" algn="l"/>
                <a:tab pos="1010285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葡萄酒及饮品</a:t>
            </a:r>
            <a:endParaRPr sz="28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3434" y="12"/>
            <a:ext cx="9184474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3434" y="651459"/>
            <a:ext cx="9217025" cy="1450975"/>
          </a:xfrm>
          <a:custGeom>
            <a:avLst/>
            <a:gdLst/>
            <a:ahLst/>
            <a:cxnLst/>
            <a:rect l="l" t="t" r="r" b="b"/>
            <a:pathLst>
              <a:path w="9217025" h="1450975">
                <a:moveTo>
                  <a:pt x="0" y="0"/>
                </a:moveTo>
                <a:lnTo>
                  <a:pt x="9217025" y="0"/>
                </a:lnTo>
                <a:lnTo>
                  <a:pt x="9217025" y="1450975"/>
                </a:lnTo>
                <a:lnTo>
                  <a:pt x="0" y="14509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2169" y="991876"/>
            <a:ext cx="5242560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微軟正黑體"/>
                <a:cs typeface="微軟正黑體"/>
              </a:rPr>
              <a:t>海事训练学院</a:t>
            </a:r>
            <a:r>
              <a:rPr spc="20" dirty="0">
                <a:latin typeface="微軟正黑體"/>
                <a:cs typeface="微軟正黑體"/>
              </a:rPr>
              <a:t> </a:t>
            </a:r>
            <a:r>
              <a:rPr dirty="0"/>
              <a:t>(MSTI)</a:t>
            </a:r>
          </a:p>
        </p:txBody>
      </p:sp>
      <p:sp>
        <p:nvSpPr>
          <p:cNvPr id="5" name="object 5"/>
          <p:cNvSpPr/>
          <p:nvPr/>
        </p:nvSpPr>
        <p:spPr>
          <a:xfrm>
            <a:off x="10688345" y="1027175"/>
            <a:ext cx="1262671" cy="699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3434" y="2251506"/>
            <a:ext cx="9217025" cy="4561205"/>
          </a:xfrm>
          <a:custGeom>
            <a:avLst/>
            <a:gdLst/>
            <a:ahLst/>
            <a:cxnLst/>
            <a:rect l="l" t="t" r="r" b="b"/>
            <a:pathLst>
              <a:path w="9217025" h="4561205">
                <a:moveTo>
                  <a:pt x="0" y="0"/>
                </a:moveTo>
                <a:lnTo>
                  <a:pt x="9217025" y="0"/>
                </a:lnTo>
                <a:lnTo>
                  <a:pt x="9217025" y="4561078"/>
                </a:lnTo>
                <a:lnTo>
                  <a:pt x="0" y="4561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08728" y="2562233"/>
            <a:ext cx="8895715" cy="118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26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于</a:t>
            </a:r>
            <a:r>
              <a:rPr sz="2800" dirty="0">
                <a:solidFill>
                  <a:srgbClr val="001C58"/>
                </a:solidFill>
                <a:latin typeface="Arial"/>
                <a:cs typeface="Arial"/>
              </a:rPr>
              <a:t>1988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年成立</a:t>
            </a:r>
            <a:endParaRPr sz="2800">
              <a:latin typeface="SimSun"/>
              <a:cs typeface="SimSun"/>
            </a:endParaRPr>
          </a:p>
          <a:p>
            <a:pPr marL="355600" marR="5080" indent="-342900">
              <a:lnSpc>
                <a:spcPts val="2880"/>
              </a:lnSpc>
              <a:spcBef>
                <a:spcPts val="4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为新入行人士、现役海员及与海事</a:t>
            </a:r>
            <a:r>
              <a:rPr sz="2800" spc="0" dirty="0">
                <a:solidFill>
                  <a:srgbClr val="001C58"/>
                </a:solidFill>
                <a:latin typeface="SimSun"/>
                <a:cs typeface="SimSun"/>
              </a:rPr>
              <a:t>相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关行</a:t>
            </a:r>
            <a:r>
              <a:rPr sz="2800" spc="0" dirty="0">
                <a:solidFill>
                  <a:srgbClr val="001C58"/>
                </a:solidFill>
                <a:latin typeface="SimSun"/>
                <a:cs typeface="SimSun"/>
              </a:rPr>
              <a:t>业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从业</a:t>
            </a:r>
            <a:r>
              <a:rPr sz="2800" spc="0" dirty="0">
                <a:solidFill>
                  <a:srgbClr val="001C58"/>
                </a:solidFill>
                <a:latin typeface="SimSun"/>
                <a:cs typeface="SimSun"/>
              </a:rPr>
              <a:t>员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提供 多元化训练课程</a:t>
            </a:r>
            <a:endParaRPr sz="28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9059" y="500240"/>
            <a:ext cx="1744738" cy="519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267" y="1089431"/>
            <a:ext cx="9217028" cy="5071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2034" y="8509"/>
            <a:ext cx="9217025" cy="1450975"/>
          </a:xfrm>
          <a:custGeom>
            <a:avLst/>
            <a:gdLst/>
            <a:ahLst/>
            <a:cxnLst/>
            <a:rect l="l" t="t" r="r" b="b"/>
            <a:pathLst>
              <a:path w="9217025" h="1450975">
                <a:moveTo>
                  <a:pt x="0" y="1450974"/>
                </a:moveTo>
                <a:lnTo>
                  <a:pt x="9217025" y="1450974"/>
                </a:lnTo>
                <a:lnTo>
                  <a:pt x="9217025" y="0"/>
                </a:lnTo>
                <a:lnTo>
                  <a:pt x="0" y="0"/>
                </a:lnTo>
                <a:lnTo>
                  <a:pt x="0" y="1450974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0773" y="348933"/>
            <a:ext cx="6483350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微軟正黑體"/>
                <a:cs typeface="微軟正黑體"/>
              </a:rPr>
              <a:t>香港资讯科技学院</a:t>
            </a:r>
            <a:r>
              <a:rPr spc="15" dirty="0">
                <a:latin typeface="微軟正黑體"/>
                <a:cs typeface="微軟正黑體"/>
              </a:rPr>
              <a:t> </a:t>
            </a:r>
            <a:r>
              <a:rPr dirty="0"/>
              <a:t>(HKIIT)</a:t>
            </a:r>
          </a:p>
        </p:txBody>
      </p:sp>
      <p:sp>
        <p:nvSpPr>
          <p:cNvPr id="6" name="object 6"/>
          <p:cNvSpPr/>
          <p:nvPr/>
        </p:nvSpPr>
        <p:spPr>
          <a:xfrm>
            <a:off x="1101267" y="1599869"/>
            <a:ext cx="9217025" cy="4561205"/>
          </a:xfrm>
          <a:custGeom>
            <a:avLst/>
            <a:gdLst/>
            <a:ahLst/>
            <a:cxnLst/>
            <a:rect l="l" t="t" r="r" b="b"/>
            <a:pathLst>
              <a:path w="9217025" h="4561205">
                <a:moveTo>
                  <a:pt x="0" y="0"/>
                </a:moveTo>
                <a:lnTo>
                  <a:pt x="9217025" y="0"/>
                </a:lnTo>
                <a:lnTo>
                  <a:pt x="9217025" y="4561078"/>
                </a:lnTo>
                <a:lnTo>
                  <a:pt x="0" y="4561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96572" y="1910589"/>
            <a:ext cx="8978900" cy="274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19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提供全面的资讯科技及相关技术课程</a:t>
            </a:r>
            <a:endParaRPr sz="2800">
              <a:latin typeface="SimSun"/>
              <a:cs typeface="SimSun"/>
            </a:endParaRPr>
          </a:p>
          <a:p>
            <a:pPr marL="12700">
              <a:lnSpc>
                <a:spcPts val="3095"/>
              </a:lnSpc>
              <a:tabLst>
                <a:tab pos="355600" algn="l"/>
              </a:tabLst>
            </a:pPr>
            <a:r>
              <a:rPr sz="2800" spc="-5" dirty="0">
                <a:solidFill>
                  <a:srgbClr val="001C58"/>
                </a:solidFill>
                <a:latin typeface="Arial"/>
                <a:cs typeface="Arial"/>
              </a:rPr>
              <a:t>•	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于</a:t>
            </a:r>
            <a:r>
              <a:rPr sz="2800" dirty="0">
                <a:solidFill>
                  <a:srgbClr val="001C58"/>
                </a:solidFill>
                <a:latin typeface="Arial"/>
                <a:cs typeface="Arial"/>
              </a:rPr>
              <a:t>2023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年</a:t>
            </a:r>
            <a:r>
              <a:rPr sz="2800" spc="-204" dirty="0">
                <a:solidFill>
                  <a:srgbClr val="001C58"/>
                </a:solidFill>
                <a:latin typeface="Arial"/>
                <a:cs typeface="Arial"/>
              </a:rPr>
              <a:t>1</a:t>
            </a:r>
            <a:r>
              <a:rPr sz="2800" dirty="0">
                <a:solidFill>
                  <a:srgbClr val="001C58"/>
                </a:solidFill>
                <a:latin typeface="Arial"/>
                <a:cs typeface="Arial"/>
              </a:rPr>
              <a:t>1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月</a:t>
            </a:r>
            <a:r>
              <a:rPr sz="2800" dirty="0">
                <a:solidFill>
                  <a:srgbClr val="001C58"/>
                </a:solidFill>
                <a:latin typeface="Arial"/>
                <a:cs typeface="Arial"/>
              </a:rPr>
              <a:t>1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日成立</a:t>
            </a:r>
            <a:endParaRPr sz="2800">
              <a:latin typeface="SimSun"/>
              <a:cs typeface="SimSun"/>
            </a:endParaRPr>
          </a:p>
          <a:p>
            <a:pPr marL="355600" marR="87630" indent="-342900">
              <a:lnSpc>
                <a:spcPct val="87900"/>
              </a:lnSpc>
              <a:spcBef>
                <a:spcPts val="3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课程内容涵盖行业所需的技能及新</a:t>
            </a:r>
            <a:r>
              <a:rPr sz="2800" spc="0" dirty="0">
                <a:solidFill>
                  <a:srgbClr val="001C58"/>
                </a:solidFill>
                <a:latin typeface="SimSun"/>
                <a:cs typeface="SimSun"/>
              </a:rPr>
              <a:t>兴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科技</a:t>
            </a:r>
            <a:r>
              <a:rPr sz="2800" spc="0" dirty="0">
                <a:solidFill>
                  <a:srgbClr val="001C58"/>
                </a:solidFill>
                <a:latin typeface="SimSun"/>
                <a:cs typeface="SimSun"/>
              </a:rPr>
              <a:t>，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如人</a:t>
            </a:r>
            <a:r>
              <a:rPr sz="2800" spc="0" dirty="0">
                <a:solidFill>
                  <a:srgbClr val="001C58"/>
                </a:solidFill>
                <a:latin typeface="SimSun"/>
                <a:cs typeface="SimSun"/>
              </a:rPr>
              <a:t>工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智能 丶网络安全丶区块链丶第三代互联</a:t>
            </a:r>
            <a:r>
              <a:rPr sz="2800" spc="5" dirty="0">
                <a:solidFill>
                  <a:srgbClr val="001C58"/>
                </a:solidFill>
                <a:latin typeface="SimSun"/>
                <a:cs typeface="SimSun"/>
              </a:rPr>
              <a:t>网</a:t>
            </a:r>
            <a:r>
              <a:rPr sz="2800" spc="-10" dirty="0">
                <a:solidFill>
                  <a:srgbClr val="001C58"/>
                </a:solidFill>
                <a:latin typeface="SimSun"/>
                <a:cs typeface="SimSun"/>
              </a:rPr>
              <a:t>（</a:t>
            </a:r>
            <a:r>
              <a:rPr sz="2800" spc="-10" dirty="0">
                <a:solidFill>
                  <a:srgbClr val="001C58"/>
                </a:solidFill>
                <a:latin typeface="Arial"/>
                <a:cs typeface="Arial"/>
              </a:rPr>
              <a:t>Web3.0</a:t>
            </a:r>
            <a:r>
              <a:rPr sz="2800" spc="-10" dirty="0">
                <a:solidFill>
                  <a:srgbClr val="001C58"/>
                </a:solidFill>
                <a:latin typeface="SimSun"/>
                <a:cs typeface="SimSun"/>
              </a:rPr>
              <a:t>）</a:t>
            </a:r>
            <a:r>
              <a:rPr sz="2800" spc="5" dirty="0">
                <a:solidFill>
                  <a:srgbClr val="001C58"/>
                </a:solidFill>
                <a:latin typeface="SimSun"/>
                <a:cs typeface="SimSun"/>
              </a:rPr>
              <a:t>丶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物 联网丶机械人应用丶自动化智能科</a:t>
            </a:r>
            <a:r>
              <a:rPr sz="2800" spc="0" dirty="0">
                <a:solidFill>
                  <a:srgbClr val="001C58"/>
                </a:solidFill>
                <a:latin typeface="SimSun"/>
                <a:cs typeface="SimSun"/>
              </a:rPr>
              <a:t>技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等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ts val="286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学院位于青衣，亦在多个校区开设</a:t>
            </a:r>
            <a:r>
              <a:rPr sz="2800" spc="5" dirty="0">
                <a:solidFill>
                  <a:srgbClr val="001C58"/>
                </a:solidFill>
                <a:latin typeface="SimSun"/>
                <a:cs typeface="SimSun"/>
              </a:rPr>
              <a:t>课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程，</a:t>
            </a:r>
            <a:r>
              <a:rPr sz="2800" spc="5" dirty="0">
                <a:solidFill>
                  <a:srgbClr val="001C58"/>
                </a:solidFill>
                <a:latin typeface="SimSun"/>
                <a:cs typeface="SimSun"/>
              </a:rPr>
              <a:t>包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括</a:t>
            </a:r>
            <a:r>
              <a:rPr sz="2800" spc="-10" dirty="0">
                <a:solidFill>
                  <a:srgbClr val="001C58"/>
                </a:solidFill>
                <a:latin typeface="Arial"/>
                <a:cs typeface="Arial"/>
              </a:rPr>
              <a:t>IVE</a:t>
            </a:r>
            <a:r>
              <a:rPr sz="2800" spc="-20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C58"/>
                </a:solidFill>
                <a:latin typeface="Arial"/>
                <a:cs typeface="Arial"/>
              </a:rPr>
              <a:t>(CW)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3195"/>
              </a:lnSpc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丶</a:t>
            </a:r>
            <a:r>
              <a:rPr sz="2800" spc="-10" dirty="0">
                <a:solidFill>
                  <a:srgbClr val="001C58"/>
                </a:solidFill>
                <a:latin typeface="Arial"/>
                <a:cs typeface="Arial"/>
              </a:rPr>
              <a:t>IVE</a:t>
            </a:r>
            <a:r>
              <a:rPr sz="2800" spc="-25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C58"/>
                </a:solidFill>
                <a:latin typeface="Arial"/>
                <a:cs typeface="Arial"/>
              </a:rPr>
              <a:t>(KT)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丶</a:t>
            </a:r>
            <a:r>
              <a:rPr sz="2800" spc="-10" dirty="0">
                <a:solidFill>
                  <a:srgbClr val="001C58"/>
                </a:solidFill>
                <a:latin typeface="Arial"/>
                <a:cs typeface="Arial"/>
              </a:rPr>
              <a:t>IVE</a:t>
            </a:r>
            <a:r>
              <a:rPr sz="2800" spc="-15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1C58"/>
                </a:solidFill>
                <a:latin typeface="Arial"/>
                <a:cs typeface="Arial"/>
              </a:rPr>
              <a:t>(ST)</a:t>
            </a:r>
            <a:r>
              <a:rPr sz="2800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等</a:t>
            </a:r>
            <a:endParaRPr sz="28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3578" y="3220013"/>
            <a:ext cx="8117840" cy="77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>
                <a:solidFill>
                  <a:srgbClr val="002157"/>
                </a:solidFill>
                <a:latin typeface="Yu Gothic"/>
                <a:cs typeface="Yu Gothic"/>
              </a:rPr>
              <a:t>内地及国</a:t>
            </a:r>
            <a:r>
              <a:rPr sz="4800" b="1" dirty="0">
                <a:solidFill>
                  <a:srgbClr val="002157"/>
                </a:solidFill>
                <a:latin typeface="微軟正黑體"/>
                <a:cs typeface="微軟正黑體"/>
              </a:rPr>
              <a:t>际</a:t>
            </a:r>
            <a:r>
              <a:rPr sz="4800" b="1" dirty="0">
                <a:solidFill>
                  <a:srgbClr val="002157"/>
                </a:solidFill>
                <a:latin typeface="Yu Gothic"/>
                <a:cs typeface="Yu Gothic"/>
              </a:rPr>
              <a:t>事</a:t>
            </a:r>
            <a:r>
              <a:rPr sz="4800" b="1" dirty="0">
                <a:solidFill>
                  <a:srgbClr val="002157"/>
                </a:solidFill>
                <a:latin typeface="微軟正黑體"/>
                <a:cs typeface="微軟正黑體"/>
              </a:rPr>
              <a:t>务处</a:t>
            </a:r>
            <a:r>
              <a:rPr sz="4800" b="1" spc="-5" dirty="0">
                <a:solidFill>
                  <a:srgbClr val="002157"/>
                </a:solidFill>
                <a:latin typeface="Arial"/>
                <a:cs typeface="Arial"/>
              </a:rPr>
              <a:t>(MI</a:t>
            </a:r>
            <a:r>
              <a:rPr sz="4800" b="1" dirty="0">
                <a:solidFill>
                  <a:srgbClr val="002157"/>
                </a:solidFill>
                <a:latin typeface="Arial"/>
                <a:cs typeface="Arial"/>
              </a:rPr>
              <a:t>A</a:t>
            </a:r>
            <a:r>
              <a:rPr sz="4800" b="1" spc="-5" dirty="0">
                <a:solidFill>
                  <a:srgbClr val="002157"/>
                </a:solidFill>
                <a:latin typeface="Arial"/>
                <a:cs typeface="Arial"/>
              </a:rPr>
              <a:t>O</a:t>
            </a:r>
            <a:r>
              <a:rPr sz="4800" b="1" dirty="0">
                <a:solidFill>
                  <a:srgbClr val="002157"/>
                </a:solidFill>
                <a:latin typeface="Arial"/>
                <a:cs typeface="Arial"/>
              </a:rPr>
              <a:t>)</a:t>
            </a:r>
            <a:r>
              <a:rPr sz="4800" b="1" dirty="0">
                <a:solidFill>
                  <a:srgbClr val="002157"/>
                </a:solidFill>
                <a:latin typeface="微軟正黑體"/>
                <a:cs typeface="微軟正黑體"/>
              </a:rPr>
              <a:t>简</a:t>
            </a:r>
            <a:r>
              <a:rPr sz="4800" b="1" dirty="0">
                <a:solidFill>
                  <a:srgbClr val="002157"/>
                </a:solidFill>
                <a:latin typeface="Yu Gothic"/>
                <a:cs typeface="Yu Gothic"/>
              </a:rPr>
              <a:t>介</a:t>
            </a:r>
            <a:endParaRPr sz="4800">
              <a:latin typeface="Yu Gothic"/>
              <a:cs typeface="Yu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2688" y="6438328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42842"/>
            <a:ext cx="260477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微軟正黑體"/>
                <a:cs typeface="微軟正黑體"/>
              </a:rPr>
              <a:t>我们是谁</a:t>
            </a:r>
            <a:r>
              <a:rPr dirty="0"/>
              <a:t>?</a:t>
            </a:r>
          </a:p>
        </p:txBody>
      </p:sp>
      <p:sp>
        <p:nvSpPr>
          <p:cNvPr id="4" name="object 4"/>
          <p:cNvSpPr/>
          <p:nvPr/>
        </p:nvSpPr>
        <p:spPr>
          <a:xfrm>
            <a:off x="1974237" y="1578128"/>
            <a:ext cx="1149350" cy="1278255"/>
          </a:xfrm>
          <a:custGeom>
            <a:avLst/>
            <a:gdLst/>
            <a:ahLst/>
            <a:cxnLst/>
            <a:rect l="l" t="t" r="r" b="b"/>
            <a:pathLst>
              <a:path w="1149350" h="1278255">
                <a:moveTo>
                  <a:pt x="586892" y="0"/>
                </a:moveTo>
                <a:lnTo>
                  <a:pt x="531380" y="7518"/>
                </a:lnTo>
                <a:lnTo>
                  <a:pt x="67716" y="268668"/>
                </a:lnTo>
                <a:lnTo>
                  <a:pt x="27635" y="308863"/>
                </a:lnTo>
                <a:lnTo>
                  <a:pt x="5702" y="360806"/>
                </a:lnTo>
                <a:lnTo>
                  <a:pt x="0" y="883323"/>
                </a:lnTo>
                <a:lnTo>
                  <a:pt x="507" y="893025"/>
                </a:lnTo>
                <a:lnTo>
                  <a:pt x="14579" y="947839"/>
                </a:lnTo>
                <a:lnTo>
                  <a:pt x="49098" y="992797"/>
                </a:lnTo>
                <a:lnTo>
                  <a:pt x="498983" y="1258900"/>
                </a:lnTo>
                <a:lnTo>
                  <a:pt x="543636" y="1275778"/>
                </a:lnTo>
                <a:lnTo>
                  <a:pt x="580783" y="1278064"/>
                </a:lnTo>
                <a:lnTo>
                  <a:pt x="599465" y="1276210"/>
                </a:lnTo>
                <a:lnTo>
                  <a:pt x="635596" y="1264005"/>
                </a:lnTo>
                <a:lnTo>
                  <a:pt x="1072972" y="1015034"/>
                </a:lnTo>
                <a:lnTo>
                  <a:pt x="1110043" y="984961"/>
                </a:lnTo>
                <a:lnTo>
                  <a:pt x="1138275" y="936256"/>
                </a:lnTo>
                <a:lnTo>
                  <a:pt x="1146416" y="889012"/>
                </a:lnTo>
                <a:lnTo>
                  <a:pt x="1149235" y="395516"/>
                </a:lnTo>
                <a:lnTo>
                  <a:pt x="1148727" y="385800"/>
                </a:lnTo>
                <a:lnTo>
                  <a:pt x="1134338" y="330822"/>
                </a:lnTo>
                <a:lnTo>
                  <a:pt x="1100137" y="286029"/>
                </a:lnTo>
                <a:lnTo>
                  <a:pt x="649935" y="19761"/>
                </a:lnTo>
                <a:lnTo>
                  <a:pt x="605586" y="3060"/>
                </a:lnTo>
                <a:lnTo>
                  <a:pt x="586892" y="0"/>
                </a:lnTo>
                <a:close/>
              </a:path>
            </a:pathLst>
          </a:custGeom>
          <a:solidFill>
            <a:srgbClr val="0F2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0701" y="1855203"/>
            <a:ext cx="575995" cy="576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3016" y="2790187"/>
            <a:ext cx="1146810" cy="1277620"/>
          </a:xfrm>
          <a:custGeom>
            <a:avLst/>
            <a:gdLst/>
            <a:ahLst/>
            <a:cxnLst/>
            <a:rect l="l" t="t" r="r" b="b"/>
            <a:pathLst>
              <a:path w="1146810" h="1277620">
                <a:moveTo>
                  <a:pt x="583946" y="0"/>
                </a:moveTo>
                <a:lnTo>
                  <a:pt x="528015" y="6845"/>
                </a:lnTo>
                <a:lnTo>
                  <a:pt x="73609" y="265023"/>
                </a:lnTo>
                <a:lnTo>
                  <a:pt x="36855" y="295262"/>
                </a:lnTo>
                <a:lnTo>
                  <a:pt x="8636" y="343954"/>
                </a:lnTo>
                <a:lnTo>
                  <a:pt x="660" y="390880"/>
                </a:lnTo>
                <a:lnTo>
                  <a:pt x="0" y="884643"/>
                </a:lnTo>
                <a:lnTo>
                  <a:pt x="381" y="893864"/>
                </a:lnTo>
                <a:lnTo>
                  <a:pt x="8051" y="931456"/>
                </a:lnTo>
                <a:lnTo>
                  <a:pt x="35801" y="980262"/>
                </a:lnTo>
                <a:lnTo>
                  <a:pt x="64528" y="1005509"/>
                </a:lnTo>
                <a:lnTo>
                  <a:pt x="508215" y="1262672"/>
                </a:lnTo>
                <a:lnTo>
                  <a:pt x="544398" y="1275054"/>
                </a:lnTo>
                <a:lnTo>
                  <a:pt x="581825" y="1277531"/>
                </a:lnTo>
                <a:lnTo>
                  <a:pt x="600544" y="1274876"/>
                </a:lnTo>
                <a:lnTo>
                  <a:pt x="618921" y="1269987"/>
                </a:lnTo>
                <a:lnTo>
                  <a:pt x="636968" y="1262849"/>
                </a:lnTo>
                <a:lnTo>
                  <a:pt x="645033" y="1258125"/>
                </a:lnTo>
                <a:lnTo>
                  <a:pt x="1072972" y="1012418"/>
                </a:lnTo>
                <a:lnTo>
                  <a:pt x="1109903" y="981875"/>
                </a:lnTo>
                <a:lnTo>
                  <a:pt x="1138123" y="933183"/>
                </a:lnTo>
                <a:lnTo>
                  <a:pt x="1146098" y="886269"/>
                </a:lnTo>
                <a:lnTo>
                  <a:pt x="1146594" y="392798"/>
                </a:lnTo>
                <a:lnTo>
                  <a:pt x="1146568" y="382968"/>
                </a:lnTo>
                <a:lnTo>
                  <a:pt x="1139202" y="345567"/>
                </a:lnTo>
                <a:lnTo>
                  <a:pt x="1110970" y="296875"/>
                </a:lnTo>
                <a:lnTo>
                  <a:pt x="638556" y="14465"/>
                </a:lnTo>
                <a:lnTo>
                  <a:pt x="602500" y="2565"/>
                </a:lnTo>
                <a:lnTo>
                  <a:pt x="58394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1034" y="3104883"/>
            <a:ext cx="575995" cy="540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62314" y="4048758"/>
            <a:ext cx="1146810" cy="1278255"/>
          </a:xfrm>
          <a:custGeom>
            <a:avLst/>
            <a:gdLst/>
            <a:ahLst/>
            <a:cxnLst/>
            <a:rect l="l" t="t" r="r" b="b"/>
            <a:pathLst>
              <a:path w="1146810" h="1278254">
                <a:moveTo>
                  <a:pt x="584149" y="0"/>
                </a:moveTo>
                <a:lnTo>
                  <a:pt x="527850" y="7454"/>
                </a:lnTo>
                <a:lnTo>
                  <a:pt x="501751" y="19316"/>
                </a:lnTo>
                <a:lnTo>
                  <a:pt x="73863" y="265468"/>
                </a:lnTo>
                <a:lnTo>
                  <a:pt x="37109" y="295706"/>
                </a:lnTo>
                <a:lnTo>
                  <a:pt x="8890" y="344398"/>
                </a:lnTo>
                <a:lnTo>
                  <a:pt x="1099" y="393204"/>
                </a:lnTo>
                <a:lnTo>
                  <a:pt x="0" y="884948"/>
                </a:lnTo>
                <a:lnTo>
                  <a:pt x="520" y="894651"/>
                </a:lnTo>
                <a:lnTo>
                  <a:pt x="15074" y="949312"/>
                </a:lnTo>
                <a:lnTo>
                  <a:pt x="49263" y="994092"/>
                </a:lnTo>
                <a:lnTo>
                  <a:pt x="499922" y="1258582"/>
                </a:lnTo>
                <a:lnTo>
                  <a:pt x="544563" y="1275448"/>
                </a:lnTo>
                <a:lnTo>
                  <a:pt x="582307" y="1278102"/>
                </a:lnTo>
                <a:lnTo>
                  <a:pt x="600722" y="1275283"/>
                </a:lnTo>
                <a:lnTo>
                  <a:pt x="636864" y="1263065"/>
                </a:lnTo>
                <a:lnTo>
                  <a:pt x="1073404" y="1012545"/>
                </a:lnTo>
                <a:lnTo>
                  <a:pt x="1110157" y="982319"/>
                </a:lnTo>
                <a:lnTo>
                  <a:pt x="1138199" y="933932"/>
                </a:lnTo>
                <a:lnTo>
                  <a:pt x="1146340" y="886701"/>
                </a:lnTo>
                <a:lnTo>
                  <a:pt x="1146784" y="393204"/>
                </a:lnTo>
                <a:lnTo>
                  <a:pt x="1146746" y="383374"/>
                </a:lnTo>
                <a:lnTo>
                  <a:pt x="1139075" y="345782"/>
                </a:lnTo>
                <a:lnTo>
                  <a:pt x="1111313" y="296964"/>
                </a:lnTo>
                <a:lnTo>
                  <a:pt x="1082395" y="272021"/>
                </a:lnTo>
                <a:lnTo>
                  <a:pt x="638594" y="14782"/>
                </a:lnTo>
                <a:lnTo>
                  <a:pt x="602221" y="2705"/>
                </a:lnTo>
                <a:lnTo>
                  <a:pt x="584149" y="0"/>
                </a:lnTo>
                <a:close/>
              </a:path>
            </a:pathLst>
          </a:custGeom>
          <a:solidFill>
            <a:srgbClr val="BAC4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7705" y="4282264"/>
            <a:ext cx="575994" cy="6421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76134" y="5376012"/>
            <a:ext cx="1148080" cy="1277620"/>
          </a:xfrm>
          <a:custGeom>
            <a:avLst/>
            <a:gdLst/>
            <a:ahLst/>
            <a:cxnLst/>
            <a:rect l="l" t="t" r="r" b="b"/>
            <a:pathLst>
              <a:path w="1148079" h="1277620">
                <a:moveTo>
                  <a:pt x="567791" y="0"/>
                </a:moveTo>
                <a:lnTo>
                  <a:pt x="530390" y="7353"/>
                </a:lnTo>
                <a:lnTo>
                  <a:pt x="75539" y="263474"/>
                </a:lnTo>
                <a:lnTo>
                  <a:pt x="38481" y="293535"/>
                </a:lnTo>
                <a:lnTo>
                  <a:pt x="10274" y="342201"/>
                </a:lnTo>
                <a:lnTo>
                  <a:pt x="2523" y="385610"/>
                </a:lnTo>
                <a:lnTo>
                  <a:pt x="0" y="882180"/>
                </a:lnTo>
                <a:lnTo>
                  <a:pt x="25" y="892022"/>
                </a:lnTo>
                <a:lnTo>
                  <a:pt x="14884" y="946835"/>
                </a:lnTo>
                <a:lnTo>
                  <a:pt x="48590" y="991730"/>
                </a:lnTo>
                <a:lnTo>
                  <a:pt x="507111" y="1262824"/>
                </a:lnTo>
                <a:lnTo>
                  <a:pt x="561721" y="1277302"/>
                </a:lnTo>
                <a:lnTo>
                  <a:pt x="580415" y="1277505"/>
                </a:lnTo>
                <a:lnTo>
                  <a:pt x="599135" y="1274851"/>
                </a:lnTo>
                <a:lnTo>
                  <a:pt x="617512" y="1269974"/>
                </a:lnTo>
                <a:lnTo>
                  <a:pt x="634885" y="1263269"/>
                </a:lnTo>
                <a:lnTo>
                  <a:pt x="1072057" y="1013663"/>
                </a:lnTo>
                <a:lnTo>
                  <a:pt x="1080427" y="1009116"/>
                </a:lnTo>
                <a:lnTo>
                  <a:pt x="1120787" y="969124"/>
                </a:lnTo>
                <a:lnTo>
                  <a:pt x="1142390" y="917028"/>
                </a:lnTo>
                <a:lnTo>
                  <a:pt x="1147902" y="395135"/>
                </a:lnTo>
                <a:lnTo>
                  <a:pt x="1147699" y="385610"/>
                </a:lnTo>
                <a:lnTo>
                  <a:pt x="1140333" y="348221"/>
                </a:lnTo>
                <a:lnTo>
                  <a:pt x="1112570" y="299415"/>
                </a:lnTo>
                <a:lnTo>
                  <a:pt x="1084021" y="273862"/>
                </a:lnTo>
                <a:lnTo>
                  <a:pt x="640918" y="14986"/>
                </a:lnTo>
                <a:lnTo>
                  <a:pt x="604913" y="2298"/>
                </a:lnTo>
                <a:lnTo>
                  <a:pt x="586486" y="203"/>
                </a:lnTo>
                <a:lnTo>
                  <a:pt x="567791" y="0"/>
                </a:lnTo>
                <a:close/>
              </a:path>
            </a:pathLst>
          </a:custGeom>
          <a:solidFill>
            <a:srgbClr val="0F2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62148" y="5690656"/>
            <a:ext cx="575999" cy="57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62796" y="5819330"/>
            <a:ext cx="155257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C58"/>
                </a:solidFill>
                <a:latin typeface="微軟正黑體"/>
                <a:cs typeface="微軟正黑體"/>
              </a:rPr>
              <a:t>国际交流活动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93662" y="3217495"/>
            <a:ext cx="282511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C58"/>
                </a:solidFill>
                <a:latin typeface="微軟正黑體"/>
                <a:cs typeface="微軟正黑體"/>
              </a:rPr>
              <a:t>境外（包括内地实习计划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7115" y="4420299"/>
            <a:ext cx="383857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C58"/>
                </a:solidFill>
                <a:latin typeface="微軟正黑體"/>
                <a:cs typeface="微軟正黑體"/>
              </a:rPr>
              <a:t>资助学生参与内地及海</a:t>
            </a:r>
            <a:r>
              <a:rPr sz="2000" b="1" spc="-15" dirty="0">
                <a:solidFill>
                  <a:srgbClr val="001C58"/>
                </a:solidFill>
                <a:latin typeface="微軟正黑體"/>
                <a:cs typeface="微軟正黑體"/>
              </a:rPr>
              <a:t>外</a:t>
            </a:r>
            <a:r>
              <a:rPr sz="2000" b="1" dirty="0">
                <a:solidFill>
                  <a:srgbClr val="001C58"/>
                </a:solidFill>
                <a:latin typeface="微軟正黑體"/>
                <a:cs typeface="微軟正黑體"/>
              </a:rPr>
              <a:t>交流</a:t>
            </a:r>
            <a:r>
              <a:rPr sz="2000" b="1" spc="-15" dirty="0">
                <a:solidFill>
                  <a:srgbClr val="001C58"/>
                </a:solidFill>
                <a:latin typeface="微軟正黑體"/>
                <a:cs typeface="微軟正黑體"/>
              </a:rPr>
              <a:t>活动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5088" y="1981858"/>
            <a:ext cx="155257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C58"/>
                </a:solidFill>
                <a:latin typeface="微軟正黑體"/>
                <a:cs typeface="微軟正黑體"/>
              </a:rPr>
              <a:t>非本地生招生</a:t>
            </a:r>
            <a:endParaRPr sz="2000">
              <a:latin typeface="微軟正黑體"/>
              <a:cs typeface="微軟正黑體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2688" y="6438328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2398" y="571225"/>
            <a:ext cx="8009890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微軟正黑體"/>
                <a:cs typeface="微軟正黑體"/>
              </a:rPr>
              <a:t>我们是您获取以下信息</a:t>
            </a:r>
            <a:r>
              <a:rPr spc="-15" dirty="0">
                <a:latin typeface="微軟正黑體"/>
                <a:cs typeface="微軟正黑體"/>
              </a:rPr>
              <a:t>的</a:t>
            </a:r>
            <a:r>
              <a:rPr dirty="0">
                <a:latin typeface="微軟正黑體"/>
                <a:cs typeface="微軟正黑體"/>
              </a:rPr>
              <a:t>首站</a:t>
            </a:r>
            <a:r>
              <a:rPr dirty="0"/>
              <a:t>.…</a:t>
            </a:r>
          </a:p>
        </p:txBody>
      </p:sp>
      <p:sp>
        <p:nvSpPr>
          <p:cNvPr id="4" name="object 4"/>
          <p:cNvSpPr/>
          <p:nvPr/>
        </p:nvSpPr>
        <p:spPr>
          <a:xfrm>
            <a:off x="1145235" y="2049246"/>
            <a:ext cx="1253392" cy="1253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95615" y="2498838"/>
            <a:ext cx="1854200" cy="39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1C58"/>
                </a:solidFill>
                <a:latin typeface="微軟正黑體"/>
                <a:cs typeface="微軟正黑體"/>
              </a:rPr>
              <a:t>学生医疗保险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6306" y="3772802"/>
            <a:ext cx="1152320" cy="1152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95615" y="4044277"/>
            <a:ext cx="2768600" cy="39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1C58"/>
                </a:solidFill>
                <a:latin typeface="微軟正黑體"/>
                <a:cs typeface="微軟正黑體"/>
              </a:rPr>
              <a:t>学生签证和入境条例</a:t>
            </a:r>
            <a:endParaRPr sz="2400">
              <a:latin typeface="微軟正黑體"/>
              <a:cs typeface="微軟正黑體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2688" y="6438328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6212" y="659775"/>
            <a:ext cx="651827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微軟正黑體"/>
                <a:cs typeface="微軟正黑體"/>
              </a:rPr>
              <a:t>如有以下需求</a:t>
            </a:r>
            <a:r>
              <a:rPr dirty="0"/>
              <a:t>,</a:t>
            </a:r>
            <a:r>
              <a:rPr dirty="0">
                <a:latin typeface="微軟正黑體"/>
                <a:cs typeface="微軟正黑體"/>
              </a:rPr>
              <a:t>您可以联</a:t>
            </a:r>
            <a:r>
              <a:rPr spc="-15" dirty="0">
                <a:latin typeface="微軟正黑體"/>
                <a:cs typeface="微軟正黑體"/>
              </a:rPr>
              <a:t>系</a:t>
            </a:r>
            <a:r>
              <a:rPr dirty="0"/>
              <a:t>:</a:t>
            </a:r>
          </a:p>
        </p:txBody>
      </p:sp>
      <p:sp>
        <p:nvSpPr>
          <p:cNvPr id="4" name="object 4"/>
          <p:cNvSpPr/>
          <p:nvPr/>
        </p:nvSpPr>
        <p:spPr>
          <a:xfrm>
            <a:off x="1084848" y="1496336"/>
            <a:ext cx="1253400" cy="125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5619" y="3174810"/>
            <a:ext cx="1152320" cy="1152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5618" y="4812119"/>
            <a:ext cx="1152316" cy="1152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77071" y="1484629"/>
            <a:ext cx="1160718" cy="11607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0552" y="3247044"/>
            <a:ext cx="1027235" cy="10272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0184" y="4869361"/>
            <a:ext cx="1027226" cy="10272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70218" y="1526247"/>
            <a:ext cx="1958339" cy="420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indent="-14604">
              <a:lnSpc>
                <a:spcPct val="100000"/>
              </a:lnSpc>
            </a:pPr>
            <a:r>
              <a:rPr sz="2400" dirty="0">
                <a:solidFill>
                  <a:srgbClr val="001C58"/>
                </a:solidFill>
                <a:latin typeface="微軟正黑體"/>
                <a:cs typeface="微軟正黑體"/>
              </a:rPr>
              <a:t>学术相关咨询</a:t>
            </a:r>
            <a:endParaRPr sz="2400">
              <a:latin typeface="微軟正黑體"/>
              <a:cs typeface="微軟正黑體"/>
            </a:endParaRPr>
          </a:p>
          <a:p>
            <a:pPr marL="30480">
              <a:lnSpc>
                <a:spcPct val="100000"/>
              </a:lnSpc>
              <a:spcBef>
                <a:spcPts val="1120"/>
              </a:spcBef>
            </a:pPr>
            <a:r>
              <a:rPr sz="2400" b="1" dirty="0">
                <a:solidFill>
                  <a:srgbClr val="C00000"/>
                </a:solidFill>
                <a:latin typeface="微軟正黑體"/>
                <a:cs typeface="微軟正黑體"/>
              </a:rPr>
              <a:t>课程主任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/</a:t>
            </a:r>
            <a:r>
              <a:rPr sz="2400" b="1" dirty="0">
                <a:solidFill>
                  <a:srgbClr val="C00000"/>
                </a:solidFill>
                <a:latin typeface="微軟正黑體"/>
                <a:cs typeface="微軟正黑體"/>
              </a:rPr>
              <a:t>讲师</a:t>
            </a:r>
            <a:endParaRPr sz="24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2300"/>
              </a:spcBef>
            </a:pPr>
            <a:r>
              <a:rPr sz="2400" dirty="0">
                <a:solidFill>
                  <a:srgbClr val="001C58"/>
                </a:solidFill>
                <a:latin typeface="微軟正黑體"/>
                <a:cs typeface="微軟正黑體"/>
              </a:rPr>
              <a:t>学费相关咨询</a:t>
            </a:r>
            <a:endParaRPr sz="24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400" b="1" dirty="0">
                <a:solidFill>
                  <a:srgbClr val="C00000"/>
                </a:solidFill>
                <a:latin typeface="微軟正黑體"/>
                <a:cs typeface="微軟正黑體"/>
              </a:rPr>
              <a:t>学生秘书处</a:t>
            </a:r>
            <a:endParaRPr sz="24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55880" algn="ctr">
              <a:lnSpc>
                <a:spcPct val="100000"/>
              </a:lnSpc>
              <a:spcBef>
                <a:spcPts val="2385"/>
              </a:spcBef>
            </a:pPr>
            <a:r>
              <a:rPr sz="2400" dirty="0">
                <a:solidFill>
                  <a:srgbClr val="001C58"/>
                </a:solidFill>
                <a:latin typeface="微軟正黑體"/>
                <a:cs typeface="微軟正黑體"/>
              </a:rPr>
              <a:t>校园相关咨询</a:t>
            </a:r>
            <a:endParaRPr sz="2400">
              <a:latin typeface="微軟正黑體"/>
              <a:cs typeface="微軟正黑體"/>
            </a:endParaRPr>
          </a:p>
          <a:p>
            <a:pPr marL="92075">
              <a:lnSpc>
                <a:spcPct val="100000"/>
              </a:lnSpc>
              <a:spcBef>
                <a:spcPts val="1040"/>
              </a:spcBef>
            </a:pPr>
            <a:r>
              <a:rPr sz="2400" b="1" dirty="0">
                <a:solidFill>
                  <a:srgbClr val="C00000"/>
                </a:solidFill>
                <a:latin typeface="微軟正黑體"/>
                <a:cs typeface="微軟正黑體"/>
              </a:rPr>
              <a:t>学生秘书处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10060" y="1532344"/>
            <a:ext cx="1917064" cy="2470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C58"/>
                </a:solidFill>
                <a:latin typeface="微軟正黑體"/>
                <a:cs typeface="微軟正黑體"/>
              </a:rPr>
              <a:t>心理辅导</a:t>
            </a:r>
            <a:endParaRPr sz="2400">
              <a:latin typeface="微軟正黑體"/>
              <a:cs typeface="微軟正黑體"/>
            </a:endParaRPr>
          </a:p>
          <a:p>
            <a:pPr marL="27940">
              <a:lnSpc>
                <a:spcPct val="100000"/>
              </a:lnSpc>
              <a:spcBef>
                <a:spcPts val="515"/>
              </a:spcBef>
            </a:pPr>
            <a:r>
              <a:rPr sz="2400" b="1" dirty="0">
                <a:solidFill>
                  <a:srgbClr val="C00000"/>
                </a:solidFill>
                <a:latin typeface="微軟正黑體"/>
                <a:cs typeface="微軟正黑體"/>
              </a:rPr>
              <a:t>学生发展处</a:t>
            </a:r>
            <a:endParaRPr sz="24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L="74930">
              <a:lnSpc>
                <a:spcPct val="100000"/>
              </a:lnSpc>
            </a:pPr>
            <a:r>
              <a:rPr sz="2400" dirty="0">
                <a:solidFill>
                  <a:srgbClr val="001C58"/>
                </a:solidFill>
                <a:latin typeface="微軟正黑體"/>
                <a:cs typeface="微軟正黑體"/>
              </a:rPr>
              <a:t>宿舍相关咨询</a:t>
            </a:r>
            <a:endParaRPr sz="2400">
              <a:latin typeface="微軟正黑體"/>
              <a:cs typeface="微軟正黑體"/>
            </a:endParaRPr>
          </a:p>
          <a:p>
            <a:pPr marL="114300">
              <a:lnSpc>
                <a:spcPct val="100000"/>
              </a:lnSpc>
              <a:spcBef>
                <a:spcPts val="125"/>
              </a:spcBef>
            </a:pPr>
            <a:r>
              <a:rPr sz="2400" b="1" dirty="0">
                <a:solidFill>
                  <a:srgbClr val="C00000"/>
                </a:solidFill>
                <a:latin typeface="微軟正黑體"/>
                <a:cs typeface="微軟正黑體"/>
              </a:rPr>
              <a:t>宿舍管理处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12473" y="5020474"/>
            <a:ext cx="3159125" cy="877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C58"/>
                </a:solidFill>
                <a:latin typeface="微軟正黑體"/>
                <a:cs typeface="微軟正黑體"/>
              </a:rPr>
              <a:t>电脑账号</a:t>
            </a:r>
            <a:r>
              <a:rPr sz="2400" dirty="0">
                <a:solidFill>
                  <a:srgbClr val="001C58"/>
                </a:solidFill>
                <a:latin typeface="Arial"/>
                <a:cs typeface="Arial"/>
              </a:rPr>
              <a:t>/</a:t>
            </a:r>
            <a:r>
              <a:rPr sz="2400" dirty="0">
                <a:solidFill>
                  <a:srgbClr val="001C58"/>
                </a:solidFill>
                <a:latin typeface="微軟正黑體"/>
                <a:cs typeface="微軟正黑體"/>
              </a:rPr>
              <a:t>网络相关咨询</a:t>
            </a:r>
            <a:endParaRPr sz="2400">
              <a:latin typeface="微軟正黑體"/>
              <a:cs typeface="微軟正黑體"/>
            </a:endParaRPr>
          </a:p>
          <a:p>
            <a:pPr marL="45720">
              <a:lnSpc>
                <a:spcPct val="100000"/>
              </a:lnSpc>
              <a:spcBef>
                <a:spcPts val="915"/>
              </a:spcBef>
            </a:pPr>
            <a:r>
              <a:rPr sz="2400" b="1" dirty="0">
                <a:solidFill>
                  <a:srgbClr val="C00000"/>
                </a:solidFill>
                <a:latin typeface="微軟正黑體"/>
                <a:cs typeface="微軟正黑體"/>
              </a:rPr>
              <a:t>资讯科技服务科</a:t>
            </a:r>
            <a:endParaRPr sz="2400">
              <a:latin typeface="微軟正黑體"/>
              <a:cs typeface="微軟正黑體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2688" y="6438328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6591" y="633927"/>
            <a:ext cx="425196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</a:t>
            </a:r>
            <a:r>
              <a:rPr dirty="0">
                <a:latin typeface="微軟正黑體"/>
                <a:cs typeface="微軟正黑體"/>
              </a:rPr>
              <a:t>个最重要的建议</a:t>
            </a:r>
          </a:p>
        </p:txBody>
      </p:sp>
      <p:sp>
        <p:nvSpPr>
          <p:cNvPr id="4" name="object 4"/>
          <p:cNvSpPr/>
          <p:nvPr/>
        </p:nvSpPr>
        <p:spPr>
          <a:xfrm>
            <a:off x="1197698" y="1533245"/>
            <a:ext cx="1032724" cy="1032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7698" y="2767164"/>
            <a:ext cx="1032722" cy="1032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7698" y="4009912"/>
            <a:ext cx="1032722" cy="1032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7698" y="5252661"/>
            <a:ext cx="1032721" cy="1032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89000" y="1740818"/>
            <a:ext cx="6553200" cy="4295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001C58"/>
                </a:solidFill>
                <a:latin typeface="微軟正黑體"/>
                <a:cs typeface="微軟正黑體"/>
              </a:rPr>
              <a:t>定期检查您的 </a:t>
            </a:r>
            <a:r>
              <a:rPr sz="3600" spc="-5" dirty="0">
                <a:solidFill>
                  <a:srgbClr val="001C58"/>
                </a:solidFill>
                <a:latin typeface="Arial"/>
                <a:cs typeface="Arial"/>
              </a:rPr>
              <a:t>VTC</a:t>
            </a:r>
            <a:r>
              <a:rPr sz="3600" dirty="0">
                <a:solidFill>
                  <a:srgbClr val="001C58"/>
                </a:solidFill>
                <a:latin typeface="微軟正黑體"/>
                <a:cs typeface="微軟正黑體"/>
              </a:rPr>
              <a:t>学生电子邮箱</a:t>
            </a:r>
            <a:endParaRPr sz="3600">
              <a:latin typeface="微軟正黑體"/>
              <a:cs typeface="微軟正黑體"/>
            </a:endParaRPr>
          </a:p>
          <a:p>
            <a:pPr marL="12700" marR="1960245">
              <a:lnSpc>
                <a:spcPts val="9850"/>
              </a:lnSpc>
              <a:spcBef>
                <a:spcPts val="645"/>
              </a:spcBef>
            </a:pPr>
            <a:r>
              <a:rPr sz="3600" dirty="0">
                <a:solidFill>
                  <a:srgbClr val="001C58"/>
                </a:solidFill>
                <a:latin typeface="微軟正黑體"/>
                <a:cs typeface="微軟正黑體"/>
              </a:rPr>
              <a:t>主动参与您的学生生活 保持乐观积极</a:t>
            </a:r>
            <a:endParaRPr sz="36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001C58"/>
                </a:solidFill>
                <a:latin typeface="微軟正黑體"/>
                <a:cs typeface="微軟正黑體"/>
              </a:rPr>
              <a:t>仔细阅读文件</a:t>
            </a:r>
            <a:r>
              <a:rPr sz="3600" spc="-5" dirty="0">
                <a:solidFill>
                  <a:srgbClr val="001C58"/>
                </a:solidFill>
                <a:latin typeface="Arial"/>
                <a:cs typeface="Arial"/>
              </a:rPr>
              <a:t>/</a:t>
            </a:r>
            <a:r>
              <a:rPr sz="3600" dirty="0">
                <a:solidFill>
                  <a:srgbClr val="001C58"/>
                </a:solidFill>
                <a:latin typeface="微軟正黑體"/>
                <a:cs typeface="微軟正黑體"/>
              </a:rPr>
              <a:t>电子邮件</a:t>
            </a:r>
            <a:endParaRPr sz="3600">
              <a:latin typeface="微軟正黑體"/>
              <a:cs typeface="微軟正黑體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2688" y="6438328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1424" y="349479"/>
            <a:ext cx="5154295" cy="1274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</a:pPr>
            <a:r>
              <a:rPr dirty="0"/>
              <a:t>2024/25</a:t>
            </a:r>
            <a:r>
              <a:rPr dirty="0">
                <a:latin typeface="微軟正黑體"/>
                <a:cs typeface="微軟正黑體"/>
              </a:rPr>
              <a:t>学年第</a:t>
            </a:r>
            <a:r>
              <a:rPr dirty="0"/>
              <a:t>1</a:t>
            </a:r>
            <a:r>
              <a:rPr dirty="0">
                <a:latin typeface="微軟正黑體"/>
                <a:cs typeface="微軟正黑體"/>
              </a:rPr>
              <a:t>学期</a:t>
            </a:r>
          </a:p>
          <a:p>
            <a:pPr marL="12700">
              <a:lnSpc>
                <a:spcPts val="5015"/>
              </a:lnSpc>
            </a:pPr>
            <a:r>
              <a:rPr dirty="0"/>
              <a:t>2024</a:t>
            </a:r>
            <a:r>
              <a:rPr dirty="0">
                <a:latin typeface="微軟正黑體"/>
                <a:cs typeface="微軟正黑體"/>
              </a:rPr>
              <a:t>年</a:t>
            </a:r>
            <a:r>
              <a:rPr dirty="0"/>
              <a:t>9</a:t>
            </a:r>
            <a:r>
              <a:rPr dirty="0">
                <a:latin typeface="微軟正黑體"/>
                <a:cs typeface="微軟正黑體"/>
              </a:rPr>
              <a:t>月</a:t>
            </a:r>
            <a:r>
              <a:rPr dirty="0"/>
              <a:t>2</a:t>
            </a:r>
            <a:r>
              <a:rPr dirty="0">
                <a:latin typeface="微軟正黑體"/>
                <a:cs typeface="微軟正黑體"/>
              </a:rPr>
              <a:t>日开学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0550" y="2073695"/>
            <a:ext cx="10203180" cy="3275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在没有有效学生签证的情况下进行</a:t>
            </a:r>
            <a:r>
              <a:rPr sz="2800" spc="0" dirty="0">
                <a:solidFill>
                  <a:srgbClr val="0070C0"/>
                </a:solidFill>
                <a:latin typeface="微軟正黑體"/>
                <a:cs typeface="微軟正黑體"/>
              </a:rPr>
              <a:t>学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习活</a:t>
            </a:r>
            <a:r>
              <a:rPr sz="2800" spc="0" dirty="0">
                <a:solidFill>
                  <a:srgbClr val="0070C0"/>
                </a:solidFill>
                <a:latin typeface="微軟正黑體"/>
                <a:cs typeface="微軟正黑體"/>
              </a:rPr>
              <a:t>动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是违</a:t>
            </a:r>
            <a:r>
              <a:rPr sz="2800" spc="0" dirty="0">
                <a:solidFill>
                  <a:srgbClr val="0070C0"/>
                </a:solidFill>
                <a:latin typeface="微軟正黑體"/>
                <a:cs typeface="微軟正黑體"/>
              </a:rPr>
              <a:t>法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的。</a:t>
            </a:r>
            <a:endParaRPr sz="28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70C0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solidFill>
                  <a:srgbClr val="0070C0"/>
                </a:solidFill>
                <a:latin typeface="微軟正黑體"/>
                <a:cs typeface="微軟正黑體"/>
              </a:rPr>
              <a:t>MIAO</a:t>
            </a:r>
            <a:r>
              <a:rPr sz="2800" spc="-65" dirty="0">
                <a:solidFill>
                  <a:srgbClr val="0070C0"/>
                </a:solidFill>
                <a:latin typeface="微軟正黑體"/>
                <a:cs typeface="微軟正黑體"/>
              </a:rPr>
              <a:t> </a:t>
            </a:r>
            <a:r>
              <a:rPr sz="2800" spc="5" dirty="0">
                <a:solidFill>
                  <a:srgbClr val="0070C0"/>
                </a:solidFill>
                <a:latin typeface="微軟正黑體"/>
                <a:cs typeface="微軟正黑體"/>
              </a:rPr>
              <a:t>正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积极跟</a:t>
            </a:r>
            <a:r>
              <a:rPr sz="2800" spc="5" dirty="0">
                <a:solidFill>
                  <a:srgbClr val="0070C0"/>
                </a:solidFill>
                <a:latin typeface="微軟正黑體"/>
                <a:cs typeface="微軟正黑體"/>
              </a:rPr>
              <a:t>进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学生签</a:t>
            </a:r>
            <a:r>
              <a:rPr sz="2800" spc="5" dirty="0">
                <a:solidFill>
                  <a:srgbClr val="0070C0"/>
                </a:solidFill>
                <a:latin typeface="微軟正黑體"/>
                <a:cs typeface="微軟正黑體"/>
              </a:rPr>
              <a:t>证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的申请</a:t>
            </a:r>
            <a:r>
              <a:rPr sz="2800" spc="5" dirty="0">
                <a:solidFill>
                  <a:srgbClr val="0070C0"/>
                </a:solidFill>
                <a:latin typeface="微軟正黑體"/>
                <a:cs typeface="微軟正黑體"/>
              </a:rPr>
              <a:t>进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度并与</a:t>
            </a:r>
            <a:r>
              <a:rPr sz="2800" spc="5" dirty="0">
                <a:solidFill>
                  <a:srgbClr val="0070C0"/>
                </a:solidFill>
                <a:latin typeface="微軟正黑體"/>
                <a:cs typeface="微軟正黑體"/>
              </a:rPr>
              <a:t>香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港入境</a:t>
            </a:r>
            <a:r>
              <a:rPr sz="2800" spc="5" dirty="0">
                <a:solidFill>
                  <a:srgbClr val="0070C0"/>
                </a:solidFill>
                <a:latin typeface="微軟正黑體"/>
                <a:cs typeface="微軟正黑體"/>
              </a:rPr>
              <a:t>保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持联系。</a:t>
            </a:r>
            <a:endParaRPr sz="28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70C0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41300" marR="356870" indent="-228600">
              <a:lnSpc>
                <a:spcPct val="11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对于在学期开始前未能获得学生签</a:t>
            </a:r>
            <a:r>
              <a:rPr sz="2800" spc="5" dirty="0">
                <a:solidFill>
                  <a:srgbClr val="0070C0"/>
                </a:solidFill>
                <a:latin typeface="微軟正黑體"/>
                <a:cs typeface="微軟正黑體"/>
              </a:rPr>
              <a:t>证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的学</a:t>
            </a:r>
            <a:r>
              <a:rPr sz="2800" spc="5" dirty="0">
                <a:solidFill>
                  <a:srgbClr val="0070C0"/>
                </a:solidFill>
                <a:latin typeface="微軟正黑體"/>
                <a:cs typeface="微軟正黑體"/>
              </a:rPr>
              <a:t>生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，不</a:t>
            </a:r>
            <a:r>
              <a:rPr sz="2800" spc="5" dirty="0">
                <a:solidFill>
                  <a:srgbClr val="0070C0"/>
                </a:solidFill>
                <a:latin typeface="微軟正黑體"/>
                <a:cs typeface="微軟正黑體"/>
              </a:rPr>
              <a:t>用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焦急</a:t>
            </a:r>
            <a:r>
              <a:rPr sz="2800" spc="5" dirty="0">
                <a:solidFill>
                  <a:srgbClr val="0070C0"/>
                </a:solidFill>
                <a:latin typeface="微軟正黑體"/>
                <a:cs typeface="微軟正黑體"/>
              </a:rPr>
              <a:t>，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您 的班级</a:t>
            </a:r>
            <a:r>
              <a:rPr sz="2800" spc="0" dirty="0">
                <a:solidFill>
                  <a:srgbClr val="0070C0"/>
                </a:solidFill>
                <a:latin typeface="微軟正黑體"/>
                <a:cs typeface="微軟正黑體"/>
              </a:rPr>
              <a:t>导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师或课</a:t>
            </a:r>
            <a:r>
              <a:rPr sz="2800" spc="0" dirty="0">
                <a:solidFill>
                  <a:srgbClr val="0070C0"/>
                </a:solidFill>
                <a:latin typeface="微軟正黑體"/>
                <a:cs typeface="微軟正黑體"/>
              </a:rPr>
              <a:t>程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老师将</a:t>
            </a:r>
            <a:r>
              <a:rPr sz="2800" spc="0" dirty="0">
                <a:solidFill>
                  <a:srgbClr val="0070C0"/>
                </a:solidFill>
                <a:latin typeface="微軟正黑體"/>
                <a:cs typeface="微軟正黑體"/>
              </a:rPr>
              <a:t>通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过电子</a:t>
            </a:r>
            <a:r>
              <a:rPr sz="2800" spc="0" dirty="0">
                <a:solidFill>
                  <a:srgbClr val="0070C0"/>
                </a:solidFill>
                <a:latin typeface="微軟正黑體"/>
                <a:cs typeface="微軟正黑體"/>
              </a:rPr>
              <a:t>邮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件或微</a:t>
            </a:r>
            <a:r>
              <a:rPr sz="2800" spc="0" dirty="0">
                <a:solidFill>
                  <a:srgbClr val="0070C0"/>
                </a:solidFill>
                <a:latin typeface="微軟正黑體"/>
                <a:cs typeface="微軟正黑體"/>
              </a:rPr>
              <a:t>信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个别与</a:t>
            </a:r>
            <a:r>
              <a:rPr sz="2800" spc="0" dirty="0">
                <a:solidFill>
                  <a:srgbClr val="0070C0"/>
                </a:solidFill>
                <a:latin typeface="微軟正黑體"/>
                <a:cs typeface="微軟正黑體"/>
              </a:rPr>
              <a:t>您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联系， 为您提供适切支援和课堂安排的详</a:t>
            </a:r>
            <a:r>
              <a:rPr sz="2800" spc="0" dirty="0">
                <a:solidFill>
                  <a:srgbClr val="0070C0"/>
                </a:solidFill>
                <a:latin typeface="微軟正黑體"/>
                <a:cs typeface="微軟正黑體"/>
              </a:rPr>
              <a:t>细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信息。</a:t>
            </a:r>
            <a:endParaRPr sz="2800">
              <a:latin typeface="微軟正黑體"/>
              <a:cs typeface="微軟正黑體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2688" y="6438328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3952" y="642842"/>
            <a:ext cx="2263140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微軟正黑體"/>
                <a:cs typeface="微軟正黑體"/>
              </a:rPr>
              <a:t>联络方法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1510">
              <a:lnSpc>
                <a:spcPct val="100000"/>
              </a:lnSpc>
            </a:pPr>
            <a:r>
              <a:rPr spc="5" dirty="0">
                <a:latin typeface="新細明體"/>
                <a:cs typeface="新細明體"/>
              </a:rPr>
              <a:t>电话</a:t>
            </a:r>
            <a:r>
              <a:rPr spc="-5" dirty="0"/>
              <a:t>:+852-2836</a:t>
            </a:r>
            <a:r>
              <a:rPr spc="-60" dirty="0"/>
              <a:t> </a:t>
            </a:r>
            <a:r>
              <a:rPr dirty="0"/>
              <a:t>1784</a:t>
            </a:r>
          </a:p>
          <a:p>
            <a:pPr marL="182880" indent="468630">
              <a:lnSpc>
                <a:spcPct val="100000"/>
              </a:lnSpc>
            </a:pPr>
            <a:r>
              <a:rPr spc="0" dirty="0">
                <a:latin typeface="新細明體"/>
                <a:cs typeface="新細明體"/>
                <a:hlinkClick r:id="rId2"/>
              </a:rPr>
              <a:t>电子</a:t>
            </a:r>
            <a:r>
              <a:rPr spc="-5" dirty="0">
                <a:latin typeface="新細明體"/>
                <a:cs typeface="新細明體"/>
                <a:hlinkClick r:id="rId2"/>
              </a:rPr>
              <a:t>邮</a:t>
            </a:r>
            <a:r>
              <a:rPr spc="-10" dirty="0">
                <a:latin typeface="新細明體"/>
                <a:cs typeface="新細明體"/>
                <a:hlinkClick r:id="rId2"/>
              </a:rPr>
              <a:t>件</a:t>
            </a:r>
            <a:r>
              <a:rPr spc="-5" dirty="0">
                <a:hlinkClick r:id="rId2"/>
              </a:rPr>
              <a:t>:</a:t>
            </a:r>
            <a:r>
              <a:rPr dirty="0">
                <a:hlinkClick r:id="rId2"/>
              </a:rPr>
              <a:t>iss</a:t>
            </a:r>
            <a:r>
              <a:rPr spc="-10" dirty="0">
                <a:hlinkClick r:id="rId2"/>
              </a:rPr>
              <a:t>@</a:t>
            </a:r>
            <a:r>
              <a:rPr dirty="0">
                <a:hlinkClick r:id="rId2"/>
              </a:rPr>
              <a:t>v</a:t>
            </a:r>
            <a:r>
              <a:rPr spc="-5" dirty="0">
                <a:hlinkClick r:id="rId2"/>
              </a:rPr>
              <a:t>t</a:t>
            </a:r>
            <a:r>
              <a:rPr dirty="0">
                <a:hlinkClick r:id="rId2"/>
              </a:rPr>
              <a:t>c.e</a:t>
            </a:r>
            <a:r>
              <a:rPr spc="-5" dirty="0">
                <a:hlinkClick r:id="rId2"/>
              </a:rPr>
              <a:t>du</a:t>
            </a:r>
            <a:r>
              <a:rPr dirty="0">
                <a:hlinkClick r:id="rId2"/>
              </a:rPr>
              <a:t>.</a:t>
            </a:r>
            <a:r>
              <a:rPr spc="-5" dirty="0">
                <a:hlinkClick r:id="rId2"/>
              </a:rPr>
              <a:t>h</a:t>
            </a:r>
            <a:r>
              <a:rPr dirty="0">
                <a:hlinkClick r:id="rId2"/>
              </a:rPr>
              <a:t>k</a:t>
            </a:r>
          </a:p>
          <a:p>
            <a:pPr marL="170180" algn="ctr">
              <a:lnSpc>
                <a:spcPct val="100000"/>
              </a:lnSpc>
              <a:spcBef>
                <a:spcPts val="4265"/>
              </a:spcBef>
            </a:pPr>
            <a:r>
              <a:rPr sz="3600" dirty="0">
                <a:solidFill>
                  <a:srgbClr val="FF0000"/>
                </a:solidFill>
                <a:latin typeface="微軟正黑體"/>
                <a:cs typeface="微軟正黑體"/>
              </a:rPr>
              <a:t>官方信息渠道仍然是您的学生邮箱</a:t>
            </a:r>
            <a:r>
              <a:rPr sz="3600" dirty="0">
                <a:solidFill>
                  <a:srgbClr val="FF0000"/>
                </a:solidFill>
              </a:rPr>
              <a:t>!</a:t>
            </a:r>
            <a:endParaRPr sz="3600">
              <a:latin typeface="微軟正黑體"/>
              <a:cs typeface="微軟正黑體"/>
            </a:endParaRPr>
          </a:p>
          <a:p>
            <a:pPr marL="170180" algn="ctr">
              <a:lnSpc>
                <a:spcPct val="100000"/>
              </a:lnSpc>
              <a:spcBef>
                <a:spcPts val="10"/>
              </a:spcBef>
            </a:pPr>
            <a:r>
              <a:rPr sz="3600" spc="-5" dirty="0">
                <a:solidFill>
                  <a:srgbClr val="FF0000"/>
                </a:solidFill>
              </a:rPr>
              <a:t>@stu.edu.hk</a:t>
            </a:r>
            <a:endParaRPr sz="360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0604" y="3440178"/>
            <a:ext cx="6654800" cy="87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>
                <a:solidFill>
                  <a:srgbClr val="001C58"/>
                </a:solidFill>
                <a:latin typeface="微軟正黑體"/>
                <a:cs typeface="微軟正黑體"/>
              </a:rPr>
              <a:t>职业训练局</a:t>
            </a:r>
            <a:r>
              <a:rPr sz="5400" b="1" dirty="0">
                <a:solidFill>
                  <a:srgbClr val="001C58"/>
                </a:solidFill>
                <a:latin typeface="Arial"/>
                <a:cs typeface="Arial"/>
              </a:rPr>
              <a:t>(VTC)</a:t>
            </a:r>
            <a:r>
              <a:rPr sz="5400" b="1" dirty="0">
                <a:solidFill>
                  <a:srgbClr val="001C58"/>
                </a:solidFill>
                <a:latin typeface="微軟正黑體"/>
                <a:cs typeface="微軟正黑體"/>
              </a:rPr>
              <a:t>简介</a:t>
            </a:r>
            <a:endParaRPr sz="5400">
              <a:latin typeface="微軟正黑體"/>
              <a:cs typeface="微軟正黑體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2688" y="6438328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3952" y="642842"/>
            <a:ext cx="2263140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微軟正黑體"/>
                <a:cs typeface="微軟正黑體"/>
              </a:rPr>
              <a:t>联络方法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1510">
              <a:lnSpc>
                <a:spcPct val="100000"/>
              </a:lnSpc>
            </a:pPr>
            <a:r>
              <a:rPr spc="5" dirty="0">
                <a:latin typeface="新細明體"/>
                <a:cs typeface="新細明體"/>
              </a:rPr>
              <a:t>电话</a:t>
            </a:r>
            <a:r>
              <a:rPr spc="-5" dirty="0"/>
              <a:t>:+852-2836</a:t>
            </a:r>
            <a:r>
              <a:rPr spc="-60" dirty="0"/>
              <a:t> </a:t>
            </a:r>
            <a:r>
              <a:rPr dirty="0"/>
              <a:t>1784</a:t>
            </a:r>
          </a:p>
          <a:p>
            <a:pPr marL="182880" indent="468630">
              <a:lnSpc>
                <a:spcPct val="100000"/>
              </a:lnSpc>
            </a:pPr>
            <a:r>
              <a:rPr spc="0" dirty="0">
                <a:latin typeface="新細明體"/>
                <a:cs typeface="新細明體"/>
                <a:hlinkClick r:id="rId2"/>
              </a:rPr>
              <a:t>电子</a:t>
            </a:r>
            <a:r>
              <a:rPr spc="-5" dirty="0">
                <a:latin typeface="新細明體"/>
                <a:cs typeface="新細明體"/>
                <a:hlinkClick r:id="rId2"/>
              </a:rPr>
              <a:t>邮</a:t>
            </a:r>
            <a:r>
              <a:rPr spc="-10" dirty="0">
                <a:latin typeface="新細明體"/>
                <a:cs typeface="新細明體"/>
                <a:hlinkClick r:id="rId2"/>
              </a:rPr>
              <a:t>件</a:t>
            </a:r>
            <a:r>
              <a:rPr spc="-5" dirty="0">
                <a:hlinkClick r:id="rId2"/>
              </a:rPr>
              <a:t>:</a:t>
            </a:r>
            <a:r>
              <a:rPr dirty="0">
                <a:hlinkClick r:id="rId2"/>
              </a:rPr>
              <a:t>iss</a:t>
            </a:r>
            <a:r>
              <a:rPr spc="-10" dirty="0">
                <a:hlinkClick r:id="rId2"/>
              </a:rPr>
              <a:t>@</a:t>
            </a:r>
            <a:r>
              <a:rPr dirty="0">
                <a:hlinkClick r:id="rId2"/>
              </a:rPr>
              <a:t>v</a:t>
            </a:r>
            <a:r>
              <a:rPr spc="-5" dirty="0">
                <a:hlinkClick r:id="rId2"/>
              </a:rPr>
              <a:t>t</a:t>
            </a:r>
            <a:r>
              <a:rPr dirty="0">
                <a:hlinkClick r:id="rId2"/>
              </a:rPr>
              <a:t>c.e</a:t>
            </a:r>
            <a:r>
              <a:rPr spc="-5" dirty="0">
                <a:hlinkClick r:id="rId2"/>
              </a:rPr>
              <a:t>du</a:t>
            </a:r>
            <a:r>
              <a:rPr dirty="0">
                <a:hlinkClick r:id="rId2"/>
              </a:rPr>
              <a:t>.</a:t>
            </a:r>
            <a:r>
              <a:rPr spc="-5" dirty="0">
                <a:hlinkClick r:id="rId2"/>
              </a:rPr>
              <a:t>h</a:t>
            </a:r>
            <a:r>
              <a:rPr dirty="0">
                <a:hlinkClick r:id="rId2"/>
              </a:rPr>
              <a:t>k</a:t>
            </a:r>
          </a:p>
          <a:p>
            <a:pPr marL="170180" algn="ctr">
              <a:lnSpc>
                <a:spcPct val="100000"/>
              </a:lnSpc>
              <a:spcBef>
                <a:spcPts val="4265"/>
              </a:spcBef>
            </a:pPr>
            <a:r>
              <a:rPr sz="3600" dirty="0">
                <a:solidFill>
                  <a:srgbClr val="FF0000"/>
                </a:solidFill>
                <a:latin typeface="微軟正黑體"/>
                <a:cs typeface="微軟正黑體"/>
              </a:rPr>
              <a:t>官方信息渠道仍然是您的学生邮箱</a:t>
            </a:r>
            <a:r>
              <a:rPr sz="3600" dirty="0">
                <a:solidFill>
                  <a:srgbClr val="FF0000"/>
                </a:solidFill>
              </a:rPr>
              <a:t>!</a:t>
            </a:r>
            <a:endParaRPr sz="3600">
              <a:latin typeface="微軟正黑體"/>
              <a:cs typeface="微軟正黑體"/>
            </a:endParaRPr>
          </a:p>
          <a:p>
            <a:pPr marL="170180" algn="ctr">
              <a:lnSpc>
                <a:spcPct val="100000"/>
              </a:lnSpc>
              <a:spcBef>
                <a:spcPts val="10"/>
              </a:spcBef>
            </a:pPr>
            <a:r>
              <a:rPr sz="3600" spc="-5" dirty="0">
                <a:solidFill>
                  <a:srgbClr val="FF0000"/>
                </a:solidFill>
              </a:rPr>
              <a:t>@stu.edu.hk</a:t>
            </a:r>
            <a:endParaRPr sz="360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0411" y="6438328"/>
            <a:ext cx="1028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42842"/>
            <a:ext cx="543115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微軟正黑體"/>
                <a:cs typeface="微軟正黑體"/>
              </a:rPr>
              <a:t>职业训练局</a:t>
            </a:r>
            <a:r>
              <a:rPr spc="-5" dirty="0"/>
              <a:t>(</a:t>
            </a:r>
            <a:r>
              <a:rPr dirty="0"/>
              <a:t>V</a:t>
            </a:r>
            <a:r>
              <a:rPr spc="-5" dirty="0"/>
              <a:t>T</a:t>
            </a:r>
            <a:r>
              <a:rPr dirty="0"/>
              <a:t>C</a:t>
            </a:r>
            <a:r>
              <a:rPr spc="-5" dirty="0"/>
              <a:t>)</a:t>
            </a:r>
            <a:r>
              <a:rPr dirty="0">
                <a:latin typeface="微軟正黑體"/>
                <a:cs typeface="微軟正黑體"/>
              </a:rPr>
              <a:t>简介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860" y="1819021"/>
            <a:ext cx="8069580" cy="144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001C58"/>
                </a:solidFill>
                <a:latin typeface="微軟正黑體"/>
                <a:cs typeface="微軟正黑體"/>
              </a:rPr>
              <a:t>职业训练局</a:t>
            </a:r>
            <a:r>
              <a:rPr sz="2800" spc="-5" dirty="0">
                <a:solidFill>
                  <a:srgbClr val="001C58"/>
                </a:solidFill>
                <a:latin typeface="Arial"/>
                <a:cs typeface="Arial"/>
              </a:rPr>
              <a:t>(VTC)</a:t>
            </a:r>
            <a:r>
              <a:rPr sz="2800" spc="-40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C58"/>
                </a:solidFill>
                <a:latin typeface="微軟正黑體"/>
                <a:cs typeface="微軟正黑體"/>
              </a:rPr>
              <a:t>于</a:t>
            </a:r>
            <a:r>
              <a:rPr sz="2800" dirty="0">
                <a:solidFill>
                  <a:srgbClr val="001C58"/>
                </a:solidFill>
                <a:latin typeface="Arial"/>
                <a:cs typeface="Arial"/>
              </a:rPr>
              <a:t>1982</a:t>
            </a:r>
            <a:r>
              <a:rPr sz="2800" spc="-5" dirty="0">
                <a:solidFill>
                  <a:srgbClr val="001C58"/>
                </a:solidFill>
                <a:latin typeface="微軟正黑體"/>
                <a:cs typeface="微軟正黑體"/>
              </a:rPr>
              <a:t>年成立。</a:t>
            </a:r>
            <a:endParaRPr sz="2800">
              <a:latin typeface="微軟正黑體"/>
              <a:cs typeface="微軟正黑體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001C58"/>
                </a:solidFill>
                <a:latin typeface="微軟正黑體"/>
                <a:cs typeface="微軟正黑體"/>
              </a:rPr>
              <a:t>是香港领先的职业专才教育机构。</a:t>
            </a:r>
            <a:endParaRPr sz="2800">
              <a:latin typeface="微軟正黑體"/>
              <a:cs typeface="微軟正黑體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001C58"/>
                </a:solidFill>
                <a:latin typeface="微軟正黑體"/>
                <a:cs typeface="微軟正黑體"/>
              </a:rPr>
              <a:t>理事会是由香港高级政府官员和各</a:t>
            </a:r>
            <a:r>
              <a:rPr sz="2800" spc="0" dirty="0">
                <a:solidFill>
                  <a:srgbClr val="001C58"/>
                </a:solidFill>
                <a:latin typeface="微軟正黑體"/>
                <a:cs typeface="微軟正黑體"/>
              </a:rPr>
              <a:t>业</a:t>
            </a:r>
            <a:r>
              <a:rPr sz="2800" spc="-5" dirty="0">
                <a:solidFill>
                  <a:srgbClr val="001C58"/>
                </a:solidFill>
                <a:latin typeface="微軟正黑體"/>
                <a:cs typeface="微軟正黑體"/>
              </a:rPr>
              <a:t>界代</a:t>
            </a:r>
            <a:r>
              <a:rPr sz="2800" spc="0" dirty="0">
                <a:solidFill>
                  <a:srgbClr val="001C58"/>
                </a:solidFill>
                <a:latin typeface="微軟正黑體"/>
                <a:cs typeface="微軟正黑體"/>
              </a:rPr>
              <a:t>表</a:t>
            </a:r>
            <a:r>
              <a:rPr sz="2800" spc="-5" dirty="0">
                <a:solidFill>
                  <a:srgbClr val="001C58"/>
                </a:solidFill>
                <a:latin typeface="微軟正黑體"/>
                <a:cs typeface="微軟正黑體"/>
              </a:rPr>
              <a:t>组成。</a:t>
            </a:r>
            <a:endParaRPr sz="2800">
              <a:latin typeface="微軟正黑體"/>
              <a:cs typeface="微軟正黑體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0411" y="6438328"/>
            <a:ext cx="1028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5142" y="1484468"/>
            <a:ext cx="8238490" cy="79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30"/>
              </a:lnSpc>
            </a:pPr>
            <a:r>
              <a:rPr sz="2800" b="0" spc="-5" dirty="0">
                <a:latin typeface="微軟正黑體"/>
                <a:cs typeface="微軟正黑體"/>
              </a:rPr>
              <a:t>本局共有</a:t>
            </a:r>
            <a:r>
              <a:rPr sz="2800" b="0" dirty="0">
                <a:latin typeface="Arial"/>
                <a:cs typeface="Arial"/>
              </a:rPr>
              <a:t>14</a:t>
            </a:r>
            <a:r>
              <a:rPr sz="2800" b="0" spc="-5" dirty="0">
                <a:latin typeface="微軟正黑體"/>
                <a:cs typeface="微軟正黑體"/>
              </a:rPr>
              <a:t>间机构成员，为学生提</a:t>
            </a:r>
            <a:r>
              <a:rPr sz="2800" b="0" spc="0" dirty="0">
                <a:latin typeface="微軟正黑體"/>
                <a:cs typeface="微軟正黑體"/>
              </a:rPr>
              <a:t>供</a:t>
            </a:r>
            <a:r>
              <a:rPr sz="2800" b="0" spc="-5" dirty="0">
                <a:latin typeface="微軟正黑體"/>
                <a:cs typeface="微軟正黑體"/>
              </a:rPr>
              <a:t>全面</a:t>
            </a:r>
            <a:r>
              <a:rPr sz="2800" b="0" spc="0" dirty="0">
                <a:latin typeface="微軟正黑體"/>
                <a:cs typeface="微軟正黑體"/>
              </a:rPr>
              <a:t>的</a:t>
            </a:r>
            <a:r>
              <a:rPr sz="2800" b="0" spc="-5" dirty="0">
                <a:latin typeface="微軟正黑體"/>
                <a:cs typeface="微軟正黑體"/>
              </a:rPr>
              <a:t>职前</a:t>
            </a:r>
            <a:r>
              <a:rPr sz="2800" b="0" spc="0" dirty="0">
                <a:latin typeface="微軟正黑體"/>
                <a:cs typeface="微軟正黑體"/>
              </a:rPr>
              <a:t>及</a:t>
            </a:r>
            <a:r>
              <a:rPr sz="2800" b="0" spc="-5" dirty="0">
                <a:latin typeface="微軟正黑體"/>
                <a:cs typeface="微軟正黑體"/>
              </a:rPr>
              <a:t>在 职训练。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31243" y="3667814"/>
            <a:ext cx="1262668" cy="699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4151" y="4846726"/>
            <a:ext cx="1028380" cy="4465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48311" y="4733118"/>
            <a:ext cx="1254171" cy="67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4425" y="2318246"/>
            <a:ext cx="996336" cy="10257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6861" y="2403478"/>
            <a:ext cx="820000" cy="8442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02531" y="2318246"/>
            <a:ext cx="946150" cy="974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9520" y="4582972"/>
            <a:ext cx="946150" cy="9740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28911" y="4691202"/>
            <a:ext cx="735900" cy="757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54383" y="3341030"/>
            <a:ext cx="1156405" cy="11905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28911" y="3557498"/>
            <a:ext cx="735900" cy="7576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02531" y="3406101"/>
            <a:ext cx="3228708" cy="9680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23156" y="3451404"/>
            <a:ext cx="3218103" cy="9227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62970" y="2448967"/>
            <a:ext cx="1232111" cy="7928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2055" y="3618991"/>
            <a:ext cx="2387773" cy="7102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0411" y="6438328"/>
            <a:ext cx="1028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42842"/>
            <a:ext cx="505968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微軟正黑體"/>
                <a:cs typeface="微軟正黑體"/>
              </a:rPr>
              <a:t>香港资历架构的认可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68080" y="1788787"/>
            <a:ext cx="139700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C58"/>
                </a:solidFill>
                <a:latin typeface="微軟正黑體"/>
                <a:cs typeface="微軟正黑體"/>
              </a:rPr>
              <a:t>资历架构级别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93760" y="2371708"/>
            <a:ext cx="177800" cy="250825"/>
          </a:xfrm>
          <a:custGeom>
            <a:avLst/>
            <a:gdLst/>
            <a:ahLst/>
            <a:cxnLst/>
            <a:rect l="l" t="t" r="r" b="b"/>
            <a:pathLst>
              <a:path w="177800" h="250825">
                <a:moveTo>
                  <a:pt x="177203" y="0"/>
                </a:moveTo>
                <a:lnTo>
                  <a:pt x="9537" y="0"/>
                </a:lnTo>
                <a:lnTo>
                  <a:pt x="0" y="45948"/>
                </a:lnTo>
                <a:lnTo>
                  <a:pt x="108712" y="45948"/>
                </a:lnTo>
                <a:lnTo>
                  <a:pt x="94178" y="63732"/>
                </a:lnTo>
                <a:lnTo>
                  <a:pt x="68431" y="100400"/>
                </a:lnTo>
                <a:lnTo>
                  <a:pt x="46998" y="138533"/>
                </a:lnTo>
                <a:lnTo>
                  <a:pt x="29229" y="178062"/>
                </a:lnTo>
                <a:lnTo>
                  <a:pt x="16399" y="214107"/>
                </a:lnTo>
                <a:lnTo>
                  <a:pt x="6934" y="250710"/>
                </a:lnTo>
                <a:lnTo>
                  <a:pt x="54267" y="250710"/>
                </a:lnTo>
                <a:lnTo>
                  <a:pt x="56683" y="239821"/>
                </a:lnTo>
                <a:lnTo>
                  <a:pt x="60466" y="226394"/>
                </a:lnTo>
                <a:lnTo>
                  <a:pt x="77705" y="177428"/>
                </a:lnTo>
                <a:lnTo>
                  <a:pt x="98920" y="131508"/>
                </a:lnTo>
                <a:lnTo>
                  <a:pt x="125102" y="87201"/>
                </a:lnTo>
                <a:lnTo>
                  <a:pt x="152969" y="51431"/>
                </a:lnTo>
                <a:lnTo>
                  <a:pt x="169748" y="35369"/>
                </a:lnTo>
                <a:lnTo>
                  <a:pt x="177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93760" y="2371708"/>
            <a:ext cx="177800" cy="250825"/>
          </a:xfrm>
          <a:custGeom>
            <a:avLst/>
            <a:gdLst/>
            <a:ahLst/>
            <a:cxnLst/>
            <a:rect l="l" t="t" r="r" b="b"/>
            <a:pathLst>
              <a:path w="177800" h="250825">
                <a:moveTo>
                  <a:pt x="9537" y="0"/>
                </a:moveTo>
                <a:lnTo>
                  <a:pt x="177203" y="0"/>
                </a:lnTo>
                <a:lnTo>
                  <a:pt x="169748" y="35369"/>
                </a:lnTo>
                <a:lnTo>
                  <a:pt x="161563" y="42594"/>
                </a:lnTo>
                <a:lnTo>
                  <a:pt x="152969" y="51431"/>
                </a:lnTo>
                <a:lnTo>
                  <a:pt x="125102" y="87201"/>
                </a:lnTo>
                <a:lnTo>
                  <a:pt x="98920" y="131508"/>
                </a:lnTo>
                <a:lnTo>
                  <a:pt x="77705" y="177428"/>
                </a:lnTo>
                <a:lnTo>
                  <a:pt x="60466" y="226394"/>
                </a:lnTo>
                <a:lnTo>
                  <a:pt x="54267" y="250710"/>
                </a:lnTo>
                <a:lnTo>
                  <a:pt x="6934" y="250710"/>
                </a:lnTo>
                <a:lnTo>
                  <a:pt x="21678" y="198348"/>
                </a:lnTo>
                <a:lnTo>
                  <a:pt x="37669" y="158124"/>
                </a:lnTo>
                <a:lnTo>
                  <a:pt x="57213" y="119291"/>
                </a:lnTo>
                <a:lnTo>
                  <a:pt x="80752" y="81881"/>
                </a:lnTo>
                <a:lnTo>
                  <a:pt x="108712" y="45948"/>
                </a:lnTo>
                <a:lnTo>
                  <a:pt x="0" y="45948"/>
                </a:lnTo>
                <a:lnTo>
                  <a:pt x="9537" y="0"/>
                </a:lnTo>
                <a:close/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5834" y="2945971"/>
            <a:ext cx="175895" cy="260350"/>
          </a:xfrm>
          <a:custGeom>
            <a:avLst/>
            <a:gdLst/>
            <a:ahLst/>
            <a:cxnLst/>
            <a:rect l="l" t="t" r="r" b="b"/>
            <a:pathLst>
              <a:path w="175894" h="260350">
                <a:moveTo>
                  <a:pt x="109706" y="0"/>
                </a:moveTo>
                <a:lnTo>
                  <a:pt x="65101" y="11877"/>
                </a:lnTo>
                <a:lnTo>
                  <a:pt x="30115" y="47510"/>
                </a:lnTo>
                <a:lnTo>
                  <a:pt x="7495" y="100171"/>
                </a:lnTo>
                <a:lnTo>
                  <a:pt x="103" y="160553"/>
                </a:lnTo>
                <a:lnTo>
                  <a:pt x="0" y="164471"/>
                </a:lnTo>
                <a:lnTo>
                  <a:pt x="532" y="179454"/>
                </a:lnTo>
                <a:lnTo>
                  <a:pt x="9224" y="217944"/>
                </a:lnTo>
                <a:lnTo>
                  <a:pt x="35576" y="249059"/>
                </a:lnTo>
                <a:lnTo>
                  <a:pt x="73981" y="259727"/>
                </a:lnTo>
                <a:lnTo>
                  <a:pt x="84937" y="259023"/>
                </a:lnTo>
                <a:lnTo>
                  <a:pt x="125678" y="241995"/>
                </a:lnTo>
                <a:lnTo>
                  <a:pt x="145055" y="219671"/>
                </a:lnTo>
                <a:lnTo>
                  <a:pt x="67682" y="219671"/>
                </a:lnTo>
                <a:lnTo>
                  <a:pt x="61103" y="216496"/>
                </a:lnTo>
                <a:lnTo>
                  <a:pt x="47806" y="180492"/>
                </a:lnTo>
                <a:lnTo>
                  <a:pt x="48147" y="172453"/>
                </a:lnTo>
                <a:lnTo>
                  <a:pt x="59794" y="135107"/>
                </a:lnTo>
                <a:lnTo>
                  <a:pt x="81322" y="118592"/>
                </a:lnTo>
                <a:lnTo>
                  <a:pt x="152899" y="118592"/>
                </a:lnTo>
                <a:lnTo>
                  <a:pt x="152033" y="116733"/>
                </a:lnTo>
                <a:lnTo>
                  <a:pt x="143691" y="105765"/>
                </a:lnTo>
                <a:lnTo>
                  <a:pt x="133505" y="96964"/>
                </a:lnTo>
                <a:lnTo>
                  <a:pt x="132159" y="96227"/>
                </a:lnTo>
                <a:lnTo>
                  <a:pt x="60989" y="96227"/>
                </a:lnTo>
                <a:lnTo>
                  <a:pt x="65583" y="81292"/>
                </a:lnTo>
                <a:lnTo>
                  <a:pt x="90110" y="43053"/>
                </a:lnTo>
                <a:lnTo>
                  <a:pt x="97629" y="39700"/>
                </a:lnTo>
                <a:lnTo>
                  <a:pt x="170011" y="39700"/>
                </a:lnTo>
                <a:lnTo>
                  <a:pt x="168523" y="35285"/>
                </a:lnTo>
                <a:lnTo>
                  <a:pt x="135236" y="3898"/>
                </a:lnTo>
                <a:lnTo>
                  <a:pt x="123199" y="974"/>
                </a:lnTo>
                <a:lnTo>
                  <a:pt x="109706" y="0"/>
                </a:lnTo>
                <a:close/>
              </a:path>
              <a:path w="175894" h="260350">
                <a:moveTo>
                  <a:pt x="152899" y="118592"/>
                </a:moveTo>
                <a:lnTo>
                  <a:pt x="95203" y="118592"/>
                </a:lnTo>
                <a:lnTo>
                  <a:pt x="101553" y="121742"/>
                </a:lnTo>
                <a:lnTo>
                  <a:pt x="106760" y="128041"/>
                </a:lnTo>
                <a:lnTo>
                  <a:pt x="110170" y="133410"/>
                </a:lnTo>
                <a:lnTo>
                  <a:pt x="112607" y="140069"/>
                </a:lnTo>
                <a:lnTo>
                  <a:pt x="114070" y="148017"/>
                </a:lnTo>
                <a:lnTo>
                  <a:pt x="114558" y="157251"/>
                </a:lnTo>
                <a:lnTo>
                  <a:pt x="113679" y="171817"/>
                </a:lnTo>
                <a:lnTo>
                  <a:pt x="95051" y="212063"/>
                </a:lnTo>
                <a:lnTo>
                  <a:pt x="75543" y="219671"/>
                </a:lnTo>
                <a:lnTo>
                  <a:pt x="145055" y="219671"/>
                </a:lnTo>
                <a:lnTo>
                  <a:pt x="161920" y="174147"/>
                </a:lnTo>
                <a:lnTo>
                  <a:pt x="162754" y="160553"/>
                </a:lnTo>
                <a:lnTo>
                  <a:pt x="161563" y="144127"/>
                </a:lnTo>
                <a:lnTo>
                  <a:pt x="157990" y="129520"/>
                </a:lnTo>
                <a:lnTo>
                  <a:pt x="152899" y="118592"/>
                </a:lnTo>
                <a:close/>
              </a:path>
              <a:path w="175894" h="260350">
                <a:moveTo>
                  <a:pt x="95139" y="85648"/>
                </a:moveTo>
                <a:lnTo>
                  <a:pt x="86240" y="86310"/>
                </a:lnTo>
                <a:lnTo>
                  <a:pt x="77583" y="88295"/>
                </a:lnTo>
                <a:lnTo>
                  <a:pt x="69166" y="91601"/>
                </a:lnTo>
                <a:lnTo>
                  <a:pt x="60989" y="96227"/>
                </a:lnTo>
                <a:lnTo>
                  <a:pt x="132159" y="96227"/>
                </a:lnTo>
                <a:lnTo>
                  <a:pt x="122016" y="90678"/>
                </a:lnTo>
                <a:lnTo>
                  <a:pt x="109226" y="86906"/>
                </a:lnTo>
                <a:lnTo>
                  <a:pt x="95139" y="85648"/>
                </a:lnTo>
                <a:close/>
              </a:path>
              <a:path w="175894" h="260350">
                <a:moveTo>
                  <a:pt x="170011" y="39700"/>
                </a:moveTo>
                <a:lnTo>
                  <a:pt x="112653" y="39700"/>
                </a:lnTo>
                <a:lnTo>
                  <a:pt x="117885" y="41719"/>
                </a:lnTo>
                <a:lnTo>
                  <a:pt x="125632" y="49822"/>
                </a:lnTo>
                <a:lnTo>
                  <a:pt x="128020" y="56870"/>
                </a:lnTo>
                <a:lnTo>
                  <a:pt x="128947" y="66929"/>
                </a:lnTo>
                <a:lnTo>
                  <a:pt x="175594" y="63106"/>
                </a:lnTo>
                <a:lnTo>
                  <a:pt x="172869" y="48178"/>
                </a:lnTo>
                <a:lnTo>
                  <a:pt x="170011" y="39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33641" y="3064564"/>
            <a:ext cx="67310" cy="101600"/>
          </a:xfrm>
          <a:custGeom>
            <a:avLst/>
            <a:gdLst/>
            <a:ahLst/>
            <a:cxnLst/>
            <a:rect l="l" t="t" r="r" b="b"/>
            <a:pathLst>
              <a:path w="67310" h="101600">
                <a:moveTo>
                  <a:pt x="39877" y="0"/>
                </a:moveTo>
                <a:lnTo>
                  <a:pt x="33515" y="0"/>
                </a:lnTo>
                <a:lnTo>
                  <a:pt x="27101" y="2400"/>
                </a:lnTo>
                <a:lnTo>
                  <a:pt x="3070" y="37953"/>
                </a:lnTo>
                <a:lnTo>
                  <a:pt x="0" y="61899"/>
                </a:lnTo>
                <a:lnTo>
                  <a:pt x="497" y="71296"/>
                </a:lnTo>
                <a:lnTo>
                  <a:pt x="19875" y="101079"/>
                </a:lnTo>
                <a:lnTo>
                  <a:pt x="27736" y="101079"/>
                </a:lnTo>
                <a:lnTo>
                  <a:pt x="58848" y="77674"/>
                </a:lnTo>
                <a:lnTo>
                  <a:pt x="66751" y="38658"/>
                </a:lnTo>
                <a:lnTo>
                  <a:pt x="66263" y="29424"/>
                </a:lnTo>
                <a:lnTo>
                  <a:pt x="47396" y="0"/>
                </a:lnTo>
                <a:lnTo>
                  <a:pt x="39877" y="0"/>
                </a:lnTo>
                <a:close/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5787" y="2945971"/>
            <a:ext cx="175895" cy="260350"/>
          </a:xfrm>
          <a:custGeom>
            <a:avLst/>
            <a:gdLst/>
            <a:ahLst/>
            <a:cxnLst/>
            <a:rect l="l" t="t" r="r" b="b"/>
            <a:pathLst>
              <a:path w="175894" h="260350">
                <a:moveTo>
                  <a:pt x="109753" y="0"/>
                </a:moveTo>
                <a:lnTo>
                  <a:pt x="155003" y="15608"/>
                </a:lnTo>
                <a:lnTo>
                  <a:pt x="175640" y="63106"/>
                </a:lnTo>
                <a:lnTo>
                  <a:pt x="128993" y="66929"/>
                </a:lnTo>
                <a:lnTo>
                  <a:pt x="128066" y="56870"/>
                </a:lnTo>
                <a:lnTo>
                  <a:pt x="125679" y="49822"/>
                </a:lnTo>
                <a:lnTo>
                  <a:pt x="121805" y="45770"/>
                </a:lnTo>
                <a:lnTo>
                  <a:pt x="117932" y="41719"/>
                </a:lnTo>
                <a:lnTo>
                  <a:pt x="112699" y="39700"/>
                </a:lnTo>
                <a:lnTo>
                  <a:pt x="106108" y="39700"/>
                </a:lnTo>
                <a:lnTo>
                  <a:pt x="97675" y="39700"/>
                </a:lnTo>
                <a:lnTo>
                  <a:pt x="90157" y="43053"/>
                </a:lnTo>
                <a:lnTo>
                  <a:pt x="65629" y="81292"/>
                </a:lnTo>
                <a:lnTo>
                  <a:pt x="61036" y="96227"/>
                </a:lnTo>
                <a:lnTo>
                  <a:pt x="69213" y="91601"/>
                </a:lnTo>
                <a:lnTo>
                  <a:pt x="77630" y="88295"/>
                </a:lnTo>
                <a:lnTo>
                  <a:pt x="122062" y="90678"/>
                </a:lnTo>
                <a:lnTo>
                  <a:pt x="152080" y="116733"/>
                </a:lnTo>
                <a:lnTo>
                  <a:pt x="162801" y="160553"/>
                </a:lnTo>
                <a:lnTo>
                  <a:pt x="161967" y="174147"/>
                </a:lnTo>
                <a:lnTo>
                  <a:pt x="149453" y="212648"/>
                </a:lnTo>
                <a:lnTo>
                  <a:pt x="116166" y="248462"/>
                </a:lnTo>
                <a:lnTo>
                  <a:pt x="74028" y="259727"/>
                </a:lnTo>
                <a:lnTo>
                  <a:pt x="63634" y="259060"/>
                </a:lnTo>
                <a:lnTo>
                  <a:pt x="27575" y="243121"/>
                </a:lnTo>
                <a:lnTo>
                  <a:pt x="5213" y="206848"/>
                </a:lnTo>
                <a:lnTo>
                  <a:pt x="0" y="163156"/>
                </a:lnTo>
                <a:lnTo>
                  <a:pt x="1885" y="130374"/>
                </a:lnTo>
                <a:lnTo>
                  <a:pt x="16968" y="72549"/>
                </a:lnTo>
                <a:lnTo>
                  <a:pt x="46452" y="26724"/>
                </a:lnTo>
                <a:lnTo>
                  <a:pt x="86248" y="2969"/>
                </a:lnTo>
                <a:lnTo>
                  <a:pt x="109753" y="0"/>
                </a:lnTo>
                <a:close/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79546" y="3538240"/>
            <a:ext cx="182880" cy="255270"/>
          </a:xfrm>
          <a:custGeom>
            <a:avLst/>
            <a:gdLst/>
            <a:ahLst/>
            <a:cxnLst/>
            <a:rect l="l" t="t" r="r" b="b"/>
            <a:pathLst>
              <a:path w="182880" h="255270">
                <a:moveTo>
                  <a:pt x="48374" y="173558"/>
                </a:moveTo>
                <a:lnTo>
                  <a:pt x="0" y="177888"/>
                </a:lnTo>
                <a:lnTo>
                  <a:pt x="1456" y="194600"/>
                </a:lnTo>
                <a:lnTo>
                  <a:pt x="5483" y="209534"/>
                </a:lnTo>
                <a:lnTo>
                  <a:pt x="32402" y="243250"/>
                </a:lnTo>
                <a:lnTo>
                  <a:pt x="74548" y="255054"/>
                </a:lnTo>
                <a:lnTo>
                  <a:pt x="87152" y="254197"/>
                </a:lnTo>
                <a:lnTo>
                  <a:pt x="123278" y="241350"/>
                </a:lnTo>
                <a:lnTo>
                  <a:pt x="152413" y="214134"/>
                </a:lnTo>
                <a:lnTo>
                  <a:pt x="68174" y="214124"/>
                </a:lnTo>
                <a:lnTo>
                  <a:pt x="61353" y="211188"/>
                </a:lnTo>
                <a:lnTo>
                  <a:pt x="48196" y="178765"/>
                </a:lnTo>
                <a:lnTo>
                  <a:pt x="48253" y="176307"/>
                </a:lnTo>
                <a:lnTo>
                  <a:pt x="48374" y="173558"/>
                </a:lnTo>
                <a:close/>
              </a:path>
              <a:path w="182880" h="255270">
                <a:moveTo>
                  <a:pt x="165266" y="114782"/>
                </a:moveTo>
                <a:lnTo>
                  <a:pt x="102463" y="114782"/>
                </a:lnTo>
                <a:lnTo>
                  <a:pt x="109689" y="117792"/>
                </a:lnTo>
                <a:lnTo>
                  <a:pt x="115125" y="123799"/>
                </a:lnTo>
                <a:lnTo>
                  <a:pt x="118692" y="128847"/>
                </a:lnTo>
                <a:lnTo>
                  <a:pt x="121240" y="134980"/>
                </a:lnTo>
                <a:lnTo>
                  <a:pt x="122769" y="142196"/>
                </a:lnTo>
                <a:lnTo>
                  <a:pt x="123278" y="150495"/>
                </a:lnTo>
                <a:lnTo>
                  <a:pt x="122374" y="164601"/>
                </a:lnTo>
                <a:lnTo>
                  <a:pt x="101361" y="204624"/>
                </a:lnTo>
                <a:lnTo>
                  <a:pt x="76631" y="214134"/>
                </a:lnTo>
                <a:lnTo>
                  <a:pt x="152421" y="214124"/>
                </a:lnTo>
                <a:lnTo>
                  <a:pt x="169419" y="176307"/>
                </a:lnTo>
                <a:lnTo>
                  <a:pt x="172694" y="150152"/>
                </a:lnTo>
                <a:lnTo>
                  <a:pt x="171523" y="134516"/>
                </a:lnTo>
                <a:lnTo>
                  <a:pt x="168009" y="120548"/>
                </a:lnTo>
                <a:lnTo>
                  <a:pt x="165266" y="114782"/>
                </a:lnTo>
                <a:close/>
              </a:path>
              <a:path w="182880" h="255270">
                <a:moveTo>
                  <a:pt x="182575" y="0"/>
                </a:moveTo>
                <a:lnTo>
                  <a:pt x="54787" y="0"/>
                </a:lnTo>
                <a:lnTo>
                  <a:pt x="16128" y="129870"/>
                </a:lnTo>
                <a:lnTo>
                  <a:pt x="57035" y="132981"/>
                </a:lnTo>
                <a:lnTo>
                  <a:pt x="62699" y="126860"/>
                </a:lnTo>
                <a:lnTo>
                  <a:pt x="68567" y="122288"/>
                </a:lnTo>
                <a:lnTo>
                  <a:pt x="80708" y="116281"/>
                </a:lnTo>
                <a:lnTo>
                  <a:pt x="86982" y="114782"/>
                </a:lnTo>
                <a:lnTo>
                  <a:pt x="165266" y="114782"/>
                </a:lnTo>
                <a:lnTo>
                  <a:pt x="162155" y="108246"/>
                </a:lnTo>
                <a:lnTo>
                  <a:pt x="153962" y="97612"/>
                </a:lnTo>
                <a:lnTo>
                  <a:pt x="143948" y="89044"/>
                </a:lnTo>
                <a:lnTo>
                  <a:pt x="135746" y="84607"/>
                </a:lnTo>
                <a:lnTo>
                  <a:pt x="77152" y="84607"/>
                </a:lnTo>
                <a:lnTo>
                  <a:pt x="88772" y="45427"/>
                </a:lnTo>
                <a:lnTo>
                  <a:pt x="173215" y="45427"/>
                </a:lnTo>
                <a:lnTo>
                  <a:pt x="182575" y="0"/>
                </a:lnTo>
                <a:close/>
              </a:path>
              <a:path w="182880" h="255270">
                <a:moveTo>
                  <a:pt x="106108" y="78028"/>
                </a:moveTo>
                <a:lnTo>
                  <a:pt x="101371" y="78028"/>
                </a:lnTo>
                <a:lnTo>
                  <a:pt x="96570" y="78574"/>
                </a:lnTo>
                <a:lnTo>
                  <a:pt x="86867" y="80772"/>
                </a:lnTo>
                <a:lnTo>
                  <a:pt x="82003" y="82410"/>
                </a:lnTo>
                <a:lnTo>
                  <a:pt x="77152" y="84607"/>
                </a:lnTo>
                <a:lnTo>
                  <a:pt x="135746" y="84607"/>
                </a:lnTo>
                <a:lnTo>
                  <a:pt x="132635" y="82924"/>
                </a:lnTo>
                <a:lnTo>
                  <a:pt x="120022" y="79252"/>
                </a:lnTo>
                <a:lnTo>
                  <a:pt x="106108" y="78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79546" y="3538240"/>
            <a:ext cx="182880" cy="255270"/>
          </a:xfrm>
          <a:custGeom>
            <a:avLst/>
            <a:gdLst/>
            <a:ahLst/>
            <a:cxnLst/>
            <a:rect l="l" t="t" r="r" b="b"/>
            <a:pathLst>
              <a:path w="182880" h="255270">
                <a:moveTo>
                  <a:pt x="54787" y="0"/>
                </a:moveTo>
                <a:lnTo>
                  <a:pt x="182575" y="0"/>
                </a:lnTo>
                <a:lnTo>
                  <a:pt x="173215" y="45427"/>
                </a:lnTo>
                <a:lnTo>
                  <a:pt x="88772" y="45427"/>
                </a:lnTo>
                <a:lnTo>
                  <a:pt x="77152" y="84607"/>
                </a:lnTo>
                <a:lnTo>
                  <a:pt x="101371" y="78028"/>
                </a:lnTo>
                <a:lnTo>
                  <a:pt x="106108" y="78028"/>
                </a:lnTo>
                <a:lnTo>
                  <a:pt x="143948" y="89044"/>
                </a:lnTo>
                <a:lnTo>
                  <a:pt x="168009" y="120548"/>
                </a:lnTo>
                <a:lnTo>
                  <a:pt x="172694" y="150152"/>
                </a:lnTo>
                <a:lnTo>
                  <a:pt x="171875" y="163277"/>
                </a:lnTo>
                <a:lnTo>
                  <a:pt x="159600" y="202082"/>
                </a:lnTo>
                <a:lnTo>
                  <a:pt x="134258" y="233759"/>
                </a:lnTo>
                <a:lnTo>
                  <a:pt x="99475" y="251626"/>
                </a:lnTo>
                <a:lnTo>
                  <a:pt x="74548" y="255054"/>
                </a:lnTo>
                <a:lnTo>
                  <a:pt x="59058" y="253742"/>
                </a:lnTo>
                <a:lnTo>
                  <a:pt x="21234" y="234073"/>
                </a:lnTo>
                <a:lnTo>
                  <a:pt x="1456" y="194600"/>
                </a:lnTo>
                <a:lnTo>
                  <a:pt x="0" y="177888"/>
                </a:lnTo>
                <a:lnTo>
                  <a:pt x="48374" y="173558"/>
                </a:lnTo>
                <a:lnTo>
                  <a:pt x="48259" y="175869"/>
                </a:lnTo>
                <a:lnTo>
                  <a:pt x="48196" y="177609"/>
                </a:lnTo>
                <a:lnTo>
                  <a:pt x="48196" y="178765"/>
                </a:lnTo>
                <a:lnTo>
                  <a:pt x="48689" y="187051"/>
                </a:lnTo>
                <a:lnTo>
                  <a:pt x="68198" y="214134"/>
                </a:lnTo>
                <a:lnTo>
                  <a:pt x="76631" y="214134"/>
                </a:lnTo>
                <a:lnTo>
                  <a:pt x="115135" y="187967"/>
                </a:lnTo>
                <a:lnTo>
                  <a:pt x="123278" y="150495"/>
                </a:lnTo>
                <a:lnTo>
                  <a:pt x="122769" y="142196"/>
                </a:lnTo>
                <a:lnTo>
                  <a:pt x="102463" y="114782"/>
                </a:lnTo>
                <a:lnTo>
                  <a:pt x="93446" y="114782"/>
                </a:lnTo>
                <a:lnTo>
                  <a:pt x="86982" y="114782"/>
                </a:lnTo>
                <a:lnTo>
                  <a:pt x="80708" y="116281"/>
                </a:lnTo>
                <a:lnTo>
                  <a:pt x="74637" y="119291"/>
                </a:lnTo>
                <a:lnTo>
                  <a:pt x="68567" y="122288"/>
                </a:lnTo>
                <a:lnTo>
                  <a:pt x="62699" y="126860"/>
                </a:lnTo>
                <a:lnTo>
                  <a:pt x="57035" y="132981"/>
                </a:lnTo>
                <a:lnTo>
                  <a:pt x="16128" y="129870"/>
                </a:lnTo>
                <a:lnTo>
                  <a:pt x="54787" y="0"/>
                </a:lnTo>
                <a:close/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66709" y="4243823"/>
            <a:ext cx="189230" cy="254635"/>
          </a:xfrm>
          <a:custGeom>
            <a:avLst/>
            <a:gdLst/>
            <a:ahLst/>
            <a:cxnLst/>
            <a:rect l="l" t="t" r="r" b="b"/>
            <a:pathLst>
              <a:path w="189230" h="254635">
                <a:moveTo>
                  <a:pt x="146862" y="202336"/>
                </a:moveTo>
                <a:lnTo>
                  <a:pt x="100050" y="202336"/>
                </a:lnTo>
                <a:lnTo>
                  <a:pt x="89128" y="254177"/>
                </a:lnTo>
                <a:lnTo>
                  <a:pt x="135940" y="254177"/>
                </a:lnTo>
                <a:lnTo>
                  <a:pt x="146862" y="202336"/>
                </a:lnTo>
                <a:close/>
              </a:path>
              <a:path w="189230" h="254635">
                <a:moveTo>
                  <a:pt x="189166" y="0"/>
                </a:moveTo>
                <a:lnTo>
                  <a:pt x="146164" y="0"/>
                </a:lnTo>
                <a:lnTo>
                  <a:pt x="8674" y="160731"/>
                </a:lnTo>
                <a:lnTo>
                  <a:pt x="0" y="202336"/>
                </a:lnTo>
                <a:lnTo>
                  <a:pt x="177723" y="202336"/>
                </a:lnTo>
                <a:lnTo>
                  <a:pt x="186563" y="160032"/>
                </a:lnTo>
                <a:lnTo>
                  <a:pt x="58267" y="160032"/>
                </a:lnTo>
                <a:lnTo>
                  <a:pt x="125361" y="80797"/>
                </a:lnTo>
                <a:lnTo>
                  <a:pt x="172270" y="80797"/>
                </a:lnTo>
                <a:lnTo>
                  <a:pt x="189166" y="0"/>
                </a:lnTo>
                <a:close/>
              </a:path>
              <a:path w="189230" h="254635">
                <a:moveTo>
                  <a:pt x="172270" y="80797"/>
                </a:moveTo>
                <a:lnTo>
                  <a:pt x="125361" y="80797"/>
                </a:lnTo>
                <a:lnTo>
                  <a:pt x="108889" y="160032"/>
                </a:lnTo>
                <a:lnTo>
                  <a:pt x="155702" y="160032"/>
                </a:lnTo>
                <a:lnTo>
                  <a:pt x="172270" y="80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24977" y="4324620"/>
            <a:ext cx="67310" cy="79375"/>
          </a:xfrm>
          <a:custGeom>
            <a:avLst/>
            <a:gdLst/>
            <a:ahLst/>
            <a:cxnLst/>
            <a:rect l="l" t="t" r="r" b="b"/>
            <a:pathLst>
              <a:path w="67310" h="79375">
                <a:moveTo>
                  <a:pt x="67094" y="0"/>
                </a:moveTo>
                <a:lnTo>
                  <a:pt x="0" y="79235"/>
                </a:lnTo>
                <a:lnTo>
                  <a:pt x="50622" y="79235"/>
                </a:lnTo>
                <a:lnTo>
                  <a:pt x="67094" y="0"/>
                </a:lnTo>
                <a:close/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66709" y="4243823"/>
            <a:ext cx="189230" cy="254635"/>
          </a:xfrm>
          <a:custGeom>
            <a:avLst/>
            <a:gdLst/>
            <a:ahLst/>
            <a:cxnLst/>
            <a:rect l="l" t="t" r="r" b="b"/>
            <a:pathLst>
              <a:path w="189230" h="254635">
                <a:moveTo>
                  <a:pt x="146164" y="0"/>
                </a:moveTo>
                <a:lnTo>
                  <a:pt x="189166" y="0"/>
                </a:lnTo>
                <a:lnTo>
                  <a:pt x="155702" y="160032"/>
                </a:lnTo>
                <a:lnTo>
                  <a:pt x="186563" y="160032"/>
                </a:lnTo>
                <a:lnTo>
                  <a:pt x="177723" y="202336"/>
                </a:lnTo>
                <a:lnTo>
                  <a:pt x="146862" y="202336"/>
                </a:lnTo>
                <a:lnTo>
                  <a:pt x="135940" y="254177"/>
                </a:lnTo>
                <a:lnTo>
                  <a:pt x="89128" y="254177"/>
                </a:lnTo>
                <a:lnTo>
                  <a:pt x="100050" y="202336"/>
                </a:lnTo>
                <a:lnTo>
                  <a:pt x="0" y="202336"/>
                </a:lnTo>
                <a:lnTo>
                  <a:pt x="8674" y="160731"/>
                </a:lnTo>
                <a:lnTo>
                  <a:pt x="146164" y="0"/>
                </a:lnTo>
                <a:close/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75031" y="4915444"/>
            <a:ext cx="180975" cy="259715"/>
          </a:xfrm>
          <a:custGeom>
            <a:avLst/>
            <a:gdLst/>
            <a:ahLst/>
            <a:cxnLst/>
            <a:rect l="l" t="t" r="r" b="b"/>
            <a:pathLst>
              <a:path w="180975" h="259714">
                <a:moveTo>
                  <a:pt x="47688" y="183095"/>
                </a:moveTo>
                <a:lnTo>
                  <a:pt x="0" y="188810"/>
                </a:lnTo>
                <a:lnTo>
                  <a:pt x="3281" y="204758"/>
                </a:lnTo>
                <a:lnTo>
                  <a:pt x="8609" y="218787"/>
                </a:lnTo>
                <a:lnTo>
                  <a:pt x="36558" y="249173"/>
                </a:lnTo>
                <a:lnTo>
                  <a:pt x="78549" y="259562"/>
                </a:lnTo>
                <a:lnTo>
                  <a:pt x="99061" y="257545"/>
                </a:lnTo>
                <a:lnTo>
                  <a:pt x="117602" y="251496"/>
                </a:lnTo>
                <a:lnTo>
                  <a:pt x="134170" y="241415"/>
                </a:lnTo>
                <a:lnTo>
                  <a:pt x="148767" y="227304"/>
                </a:lnTo>
                <a:lnTo>
                  <a:pt x="154779" y="218986"/>
                </a:lnTo>
                <a:lnTo>
                  <a:pt x="70345" y="218986"/>
                </a:lnTo>
                <a:lnTo>
                  <a:pt x="63487" y="216382"/>
                </a:lnTo>
                <a:lnTo>
                  <a:pt x="58343" y="211188"/>
                </a:lnTo>
                <a:lnTo>
                  <a:pt x="54784" y="206504"/>
                </a:lnTo>
                <a:lnTo>
                  <a:pt x="51820" y="200261"/>
                </a:lnTo>
                <a:lnTo>
                  <a:pt x="49455" y="192459"/>
                </a:lnTo>
                <a:lnTo>
                  <a:pt x="47688" y="183095"/>
                </a:lnTo>
                <a:close/>
              </a:path>
              <a:path w="180975" h="259714">
                <a:moveTo>
                  <a:pt x="159087" y="144424"/>
                </a:moveTo>
                <a:lnTo>
                  <a:pt x="84963" y="144424"/>
                </a:lnTo>
                <a:lnTo>
                  <a:pt x="92202" y="144993"/>
                </a:lnTo>
                <a:lnTo>
                  <a:pt x="98659" y="146700"/>
                </a:lnTo>
                <a:lnTo>
                  <a:pt x="118249" y="178244"/>
                </a:lnTo>
                <a:lnTo>
                  <a:pt x="117551" y="186769"/>
                </a:lnTo>
                <a:lnTo>
                  <a:pt x="87026" y="218271"/>
                </a:lnTo>
                <a:lnTo>
                  <a:pt x="78892" y="218986"/>
                </a:lnTo>
                <a:lnTo>
                  <a:pt x="154779" y="218986"/>
                </a:lnTo>
                <a:lnTo>
                  <a:pt x="157492" y="215231"/>
                </a:lnTo>
                <a:lnTo>
                  <a:pt x="163723" y="202596"/>
                </a:lnTo>
                <a:lnTo>
                  <a:pt x="167461" y="189399"/>
                </a:lnTo>
                <a:lnTo>
                  <a:pt x="168706" y="175640"/>
                </a:lnTo>
                <a:lnTo>
                  <a:pt x="168230" y="168344"/>
                </a:lnTo>
                <a:lnTo>
                  <a:pt x="166800" y="161201"/>
                </a:lnTo>
                <a:lnTo>
                  <a:pt x="164415" y="154209"/>
                </a:lnTo>
                <a:lnTo>
                  <a:pt x="161074" y="147370"/>
                </a:lnTo>
                <a:lnTo>
                  <a:pt x="159087" y="144424"/>
                </a:lnTo>
                <a:close/>
              </a:path>
              <a:path w="180975" h="259714">
                <a:moveTo>
                  <a:pt x="85661" y="103682"/>
                </a:moveTo>
                <a:lnTo>
                  <a:pt x="76987" y="145122"/>
                </a:lnTo>
                <a:lnTo>
                  <a:pt x="79756" y="144665"/>
                </a:lnTo>
                <a:lnTo>
                  <a:pt x="82423" y="144424"/>
                </a:lnTo>
                <a:lnTo>
                  <a:pt x="159087" y="144424"/>
                </a:lnTo>
                <a:lnTo>
                  <a:pt x="156731" y="140929"/>
                </a:lnTo>
                <a:lnTo>
                  <a:pt x="151323" y="135113"/>
                </a:lnTo>
                <a:lnTo>
                  <a:pt x="144854" y="129923"/>
                </a:lnTo>
                <a:lnTo>
                  <a:pt x="137325" y="125361"/>
                </a:lnTo>
                <a:lnTo>
                  <a:pt x="146926" y="121099"/>
                </a:lnTo>
                <a:lnTo>
                  <a:pt x="155443" y="115777"/>
                </a:lnTo>
                <a:lnTo>
                  <a:pt x="162876" y="109397"/>
                </a:lnTo>
                <a:lnTo>
                  <a:pt x="167460" y="104025"/>
                </a:lnTo>
                <a:lnTo>
                  <a:pt x="90690" y="104025"/>
                </a:lnTo>
                <a:lnTo>
                  <a:pt x="87388" y="103911"/>
                </a:lnTo>
                <a:lnTo>
                  <a:pt x="85661" y="103682"/>
                </a:lnTo>
                <a:close/>
              </a:path>
              <a:path w="180975" h="259714">
                <a:moveTo>
                  <a:pt x="175755" y="39877"/>
                </a:moveTo>
                <a:lnTo>
                  <a:pt x="113576" y="39877"/>
                </a:lnTo>
                <a:lnTo>
                  <a:pt x="119722" y="42252"/>
                </a:lnTo>
                <a:lnTo>
                  <a:pt x="129095" y="51727"/>
                </a:lnTo>
                <a:lnTo>
                  <a:pt x="131432" y="58204"/>
                </a:lnTo>
                <a:lnTo>
                  <a:pt x="131432" y="66408"/>
                </a:lnTo>
                <a:lnTo>
                  <a:pt x="108242" y="101492"/>
                </a:lnTo>
                <a:lnTo>
                  <a:pt x="90690" y="104025"/>
                </a:lnTo>
                <a:lnTo>
                  <a:pt x="167460" y="104025"/>
                </a:lnTo>
                <a:lnTo>
                  <a:pt x="180834" y="66408"/>
                </a:lnTo>
                <a:lnTo>
                  <a:pt x="180802" y="65709"/>
                </a:lnTo>
                <a:lnTo>
                  <a:pt x="179709" y="53102"/>
                </a:lnTo>
                <a:lnTo>
                  <a:pt x="176295" y="40940"/>
                </a:lnTo>
                <a:lnTo>
                  <a:pt x="175755" y="39877"/>
                </a:lnTo>
                <a:close/>
              </a:path>
              <a:path w="180975" h="259714">
                <a:moveTo>
                  <a:pt x="109410" y="0"/>
                </a:moveTo>
                <a:lnTo>
                  <a:pt x="64219" y="12681"/>
                </a:lnTo>
                <a:lnTo>
                  <a:pt x="38074" y="40940"/>
                </a:lnTo>
                <a:lnTo>
                  <a:pt x="27749" y="65709"/>
                </a:lnTo>
                <a:lnTo>
                  <a:pt x="73177" y="74726"/>
                </a:lnTo>
                <a:lnTo>
                  <a:pt x="75908" y="65890"/>
                </a:lnTo>
                <a:lnTo>
                  <a:pt x="79073" y="58450"/>
                </a:lnTo>
                <a:lnTo>
                  <a:pt x="82671" y="52407"/>
                </a:lnTo>
                <a:lnTo>
                  <a:pt x="86702" y="47764"/>
                </a:lnTo>
                <a:lnTo>
                  <a:pt x="92367" y="42506"/>
                </a:lnTo>
                <a:lnTo>
                  <a:pt x="98780" y="39877"/>
                </a:lnTo>
                <a:lnTo>
                  <a:pt x="175755" y="39877"/>
                </a:lnTo>
                <a:lnTo>
                  <a:pt x="170603" y="29742"/>
                </a:lnTo>
                <a:lnTo>
                  <a:pt x="162636" y="19507"/>
                </a:lnTo>
                <a:lnTo>
                  <a:pt x="152487" y="10972"/>
                </a:lnTo>
                <a:lnTo>
                  <a:pt x="140233" y="4876"/>
                </a:lnTo>
                <a:lnTo>
                  <a:pt x="125874" y="1219"/>
                </a:lnTo>
                <a:lnTo>
                  <a:pt x="1094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75031" y="4915444"/>
            <a:ext cx="180975" cy="259715"/>
          </a:xfrm>
          <a:custGeom>
            <a:avLst/>
            <a:gdLst/>
            <a:ahLst/>
            <a:cxnLst/>
            <a:rect l="l" t="t" r="r" b="b"/>
            <a:pathLst>
              <a:path w="180975" h="259714">
                <a:moveTo>
                  <a:pt x="109410" y="0"/>
                </a:moveTo>
                <a:lnTo>
                  <a:pt x="152487" y="10972"/>
                </a:lnTo>
                <a:lnTo>
                  <a:pt x="176295" y="40940"/>
                </a:lnTo>
                <a:lnTo>
                  <a:pt x="180848" y="66230"/>
                </a:lnTo>
                <a:lnTo>
                  <a:pt x="180121" y="75877"/>
                </a:lnTo>
                <a:lnTo>
                  <a:pt x="155443" y="115777"/>
                </a:lnTo>
                <a:lnTo>
                  <a:pt x="137325" y="125361"/>
                </a:lnTo>
                <a:lnTo>
                  <a:pt x="144854" y="129923"/>
                </a:lnTo>
                <a:lnTo>
                  <a:pt x="166800" y="161201"/>
                </a:lnTo>
                <a:lnTo>
                  <a:pt x="168706" y="175640"/>
                </a:lnTo>
                <a:lnTo>
                  <a:pt x="167461" y="189399"/>
                </a:lnTo>
                <a:lnTo>
                  <a:pt x="148767" y="227304"/>
                </a:lnTo>
                <a:lnTo>
                  <a:pt x="117602" y="251496"/>
                </a:lnTo>
                <a:lnTo>
                  <a:pt x="78549" y="259562"/>
                </a:lnTo>
                <a:lnTo>
                  <a:pt x="63133" y="258407"/>
                </a:lnTo>
                <a:lnTo>
                  <a:pt x="25400" y="241096"/>
                </a:lnTo>
                <a:lnTo>
                  <a:pt x="3281" y="204758"/>
                </a:lnTo>
                <a:lnTo>
                  <a:pt x="0" y="188810"/>
                </a:lnTo>
                <a:lnTo>
                  <a:pt x="47688" y="183095"/>
                </a:lnTo>
                <a:lnTo>
                  <a:pt x="49455" y="192459"/>
                </a:lnTo>
                <a:lnTo>
                  <a:pt x="51820" y="200261"/>
                </a:lnTo>
                <a:lnTo>
                  <a:pt x="54784" y="206504"/>
                </a:lnTo>
                <a:lnTo>
                  <a:pt x="58343" y="211188"/>
                </a:lnTo>
                <a:lnTo>
                  <a:pt x="63487" y="216382"/>
                </a:lnTo>
                <a:lnTo>
                  <a:pt x="70345" y="218986"/>
                </a:lnTo>
                <a:lnTo>
                  <a:pt x="78892" y="218986"/>
                </a:lnTo>
                <a:lnTo>
                  <a:pt x="115457" y="194494"/>
                </a:lnTo>
                <a:lnTo>
                  <a:pt x="118249" y="178244"/>
                </a:lnTo>
                <a:lnTo>
                  <a:pt x="117687" y="170843"/>
                </a:lnTo>
                <a:lnTo>
                  <a:pt x="84963" y="144424"/>
                </a:lnTo>
                <a:lnTo>
                  <a:pt x="82423" y="144424"/>
                </a:lnTo>
                <a:lnTo>
                  <a:pt x="79756" y="144665"/>
                </a:lnTo>
                <a:lnTo>
                  <a:pt x="76987" y="145122"/>
                </a:lnTo>
                <a:lnTo>
                  <a:pt x="85661" y="103682"/>
                </a:lnTo>
                <a:lnTo>
                  <a:pt x="87388" y="103911"/>
                </a:lnTo>
                <a:lnTo>
                  <a:pt x="89065" y="104025"/>
                </a:lnTo>
                <a:lnTo>
                  <a:pt x="90690" y="104025"/>
                </a:lnTo>
                <a:lnTo>
                  <a:pt x="125581" y="88366"/>
                </a:lnTo>
                <a:lnTo>
                  <a:pt x="131432" y="66408"/>
                </a:lnTo>
                <a:lnTo>
                  <a:pt x="131432" y="58204"/>
                </a:lnTo>
                <a:lnTo>
                  <a:pt x="129095" y="51727"/>
                </a:lnTo>
                <a:lnTo>
                  <a:pt x="124409" y="46989"/>
                </a:lnTo>
                <a:lnTo>
                  <a:pt x="119722" y="42252"/>
                </a:lnTo>
                <a:lnTo>
                  <a:pt x="113576" y="39877"/>
                </a:lnTo>
                <a:lnTo>
                  <a:pt x="105943" y="39877"/>
                </a:lnTo>
                <a:lnTo>
                  <a:pt x="98780" y="39877"/>
                </a:lnTo>
                <a:lnTo>
                  <a:pt x="73177" y="74726"/>
                </a:lnTo>
                <a:lnTo>
                  <a:pt x="27749" y="65709"/>
                </a:lnTo>
                <a:lnTo>
                  <a:pt x="44549" y="30898"/>
                </a:lnTo>
                <a:lnTo>
                  <a:pt x="77939" y="5637"/>
                </a:lnTo>
                <a:lnTo>
                  <a:pt x="93003" y="1409"/>
                </a:lnTo>
                <a:lnTo>
                  <a:pt x="109410" y="0"/>
                </a:lnTo>
                <a:close/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78509" y="5677444"/>
            <a:ext cx="181610" cy="255270"/>
          </a:xfrm>
          <a:custGeom>
            <a:avLst/>
            <a:gdLst/>
            <a:ahLst/>
            <a:cxnLst/>
            <a:rect l="l" t="t" r="r" b="b"/>
            <a:pathLst>
              <a:path w="181610" h="255270">
                <a:moveTo>
                  <a:pt x="174971" y="39014"/>
                </a:moveTo>
                <a:lnTo>
                  <a:pt x="114020" y="39014"/>
                </a:lnTo>
                <a:lnTo>
                  <a:pt x="120408" y="41668"/>
                </a:lnTo>
                <a:lnTo>
                  <a:pt x="130467" y="52298"/>
                </a:lnTo>
                <a:lnTo>
                  <a:pt x="132981" y="59245"/>
                </a:lnTo>
                <a:lnTo>
                  <a:pt x="132981" y="73113"/>
                </a:lnTo>
                <a:lnTo>
                  <a:pt x="111823" y="109054"/>
                </a:lnTo>
                <a:lnTo>
                  <a:pt x="63655" y="156230"/>
                </a:lnTo>
                <a:lnTo>
                  <a:pt x="50577" y="169092"/>
                </a:lnTo>
                <a:lnTo>
                  <a:pt x="20650" y="203269"/>
                </a:lnTo>
                <a:lnTo>
                  <a:pt x="1595" y="245970"/>
                </a:lnTo>
                <a:lnTo>
                  <a:pt x="0" y="255219"/>
                </a:lnTo>
                <a:lnTo>
                  <a:pt x="154482" y="255219"/>
                </a:lnTo>
                <a:lnTo>
                  <a:pt x="163842" y="209791"/>
                </a:lnTo>
                <a:lnTo>
                  <a:pt x="75768" y="209791"/>
                </a:lnTo>
                <a:lnTo>
                  <a:pt x="80390" y="203898"/>
                </a:lnTo>
                <a:lnTo>
                  <a:pt x="110380" y="173525"/>
                </a:lnTo>
                <a:lnTo>
                  <a:pt x="131824" y="153408"/>
                </a:lnTo>
                <a:lnTo>
                  <a:pt x="141003" y="144452"/>
                </a:lnTo>
                <a:lnTo>
                  <a:pt x="166747" y="113860"/>
                </a:lnTo>
                <a:lnTo>
                  <a:pt x="180789" y="75684"/>
                </a:lnTo>
                <a:lnTo>
                  <a:pt x="181178" y="68135"/>
                </a:lnTo>
                <a:lnTo>
                  <a:pt x="179911" y="53964"/>
                </a:lnTo>
                <a:lnTo>
                  <a:pt x="176109" y="41092"/>
                </a:lnTo>
                <a:lnTo>
                  <a:pt x="174971" y="39014"/>
                </a:lnTo>
                <a:close/>
              </a:path>
              <a:path w="181610" h="255270">
                <a:moveTo>
                  <a:pt x="105067" y="0"/>
                </a:moveTo>
                <a:lnTo>
                  <a:pt x="62524" y="10581"/>
                </a:lnTo>
                <a:lnTo>
                  <a:pt x="33393" y="41765"/>
                </a:lnTo>
                <a:lnTo>
                  <a:pt x="23571" y="72999"/>
                </a:lnTo>
                <a:lnTo>
                  <a:pt x="72301" y="80276"/>
                </a:lnTo>
                <a:lnTo>
                  <a:pt x="74822" y="69477"/>
                </a:lnTo>
                <a:lnTo>
                  <a:pt x="77889" y="60490"/>
                </a:lnTo>
                <a:lnTo>
                  <a:pt x="81498" y="53312"/>
                </a:lnTo>
                <a:lnTo>
                  <a:pt x="85648" y="47942"/>
                </a:lnTo>
                <a:lnTo>
                  <a:pt x="91541" y="41986"/>
                </a:lnTo>
                <a:lnTo>
                  <a:pt x="98424" y="39014"/>
                </a:lnTo>
                <a:lnTo>
                  <a:pt x="174971" y="39014"/>
                </a:lnTo>
                <a:lnTo>
                  <a:pt x="169771" y="29518"/>
                </a:lnTo>
                <a:lnTo>
                  <a:pt x="160896" y="19240"/>
                </a:lnTo>
                <a:lnTo>
                  <a:pt x="149799" y="10822"/>
                </a:lnTo>
                <a:lnTo>
                  <a:pt x="136796" y="4810"/>
                </a:lnTo>
                <a:lnTo>
                  <a:pt x="121886" y="1202"/>
                </a:lnTo>
                <a:lnTo>
                  <a:pt x="105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78509" y="5677444"/>
            <a:ext cx="181610" cy="255270"/>
          </a:xfrm>
          <a:custGeom>
            <a:avLst/>
            <a:gdLst/>
            <a:ahLst/>
            <a:cxnLst/>
            <a:rect l="l" t="t" r="r" b="b"/>
            <a:pathLst>
              <a:path w="181610" h="255270">
                <a:moveTo>
                  <a:pt x="105067" y="0"/>
                </a:moveTo>
                <a:lnTo>
                  <a:pt x="149799" y="10822"/>
                </a:lnTo>
                <a:lnTo>
                  <a:pt x="176109" y="41092"/>
                </a:lnTo>
                <a:lnTo>
                  <a:pt x="181178" y="68135"/>
                </a:lnTo>
                <a:lnTo>
                  <a:pt x="180789" y="75684"/>
                </a:lnTo>
                <a:lnTo>
                  <a:pt x="166703" y="113934"/>
                </a:lnTo>
                <a:lnTo>
                  <a:pt x="141003" y="144452"/>
                </a:lnTo>
                <a:lnTo>
                  <a:pt x="110380" y="173525"/>
                </a:lnTo>
                <a:lnTo>
                  <a:pt x="101707" y="181751"/>
                </a:lnTo>
                <a:lnTo>
                  <a:pt x="75768" y="209791"/>
                </a:lnTo>
                <a:lnTo>
                  <a:pt x="163842" y="209791"/>
                </a:lnTo>
                <a:lnTo>
                  <a:pt x="154482" y="255219"/>
                </a:lnTo>
                <a:lnTo>
                  <a:pt x="0" y="255219"/>
                </a:lnTo>
                <a:lnTo>
                  <a:pt x="1595" y="245970"/>
                </a:lnTo>
                <a:lnTo>
                  <a:pt x="20650" y="203269"/>
                </a:lnTo>
                <a:lnTo>
                  <a:pt x="50577" y="169092"/>
                </a:lnTo>
                <a:lnTo>
                  <a:pt x="79400" y="141135"/>
                </a:lnTo>
                <a:lnTo>
                  <a:pt x="91049" y="129900"/>
                </a:lnTo>
                <a:lnTo>
                  <a:pt x="122058" y="96442"/>
                </a:lnTo>
                <a:lnTo>
                  <a:pt x="132981" y="73113"/>
                </a:lnTo>
                <a:lnTo>
                  <a:pt x="132981" y="67792"/>
                </a:lnTo>
                <a:lnTo>
                  <a:pt x="132981" y="59245"/>
                </a:lnTo>
                <a:lnTo>
                  <a:pt x="130467" y="52298"/>
                </a:lnTo>
                <a:lnTo>
                  <a:pt x="125437" y="46989"/>
                </a:lnTo>
                <a:lnTo>
                  <a:pt x="120408" y="41668"/>
                </a:lnTo>
                <a:lnTo>
                  <a:pt x="114020" y="39014"/>
                </a:lnTo>
                <a:lnTo>
                  <a:pt x="106286" y="39014"/>
                </a:lnTo>
                <a:lnTo>
                  <a:pt x="98424" y="39014"/>
                </a:lnTo>
                <a:lnTo>
                  <a:pt x="74822" y="69477"/>
                </a:lnTo>
                <a:lnTo>
                  <a:pt x="72301" y="80276"/>
                </a:lnTo>
                <a:lnTo>
                  <a:pt x="23571" y="72999"/>
                </a:lnTo>
                <a:lnTo>
                  <a:pt x="41243" y="29253"/>
                </a:lnTo>
                <a:lnTo>
                  <a:pt x="75350" y="4703"/>
                </a:lnTo>
                <a:lnTo>
                  <a:pt x="89532" y="1176"/>
                </a:lnTo>
                <a:lnTo>
                  <a:pt x="105067" y="0"/>
                </a:lnTo>
                <a:close/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99132" y="6352119"/>
            <a:ext cx="139700" cy="255904"/>
          </a:xfrm>
          <a:custGeom>
            <a:avLst/>
            <a:gdLst/>
            <a:ahLst/>
            <a:cxnLst/>
            <a:rect l="l" t="t" r="r" b="b"/>
            <a:pathLst>
              <a:path w="139700" h="255904">
                <a:moveTo>
                  <a:pt x="122561" y="79578"/>
                </a:moveTo>
                <a:lnTo>
                  <a:pt x="72478" y="79578"/>
                </a:lnTo>
                <a:lnTo>
                  <a:pt x="35547" y="255739"/>
                </a:lnTo>
                <a:lnTo>
                  <a:pt x="85661" y="255739"/>
                </a:lnTo>
                <a:lnTo>
                  <a:pt x="122561" y="79578"/>
                </a:lnTo>
                <a:close/>
              </a:path>
              <a:path w="139700" h="255904">
                <a:moveTo>
                  <a:pt x="139230" y="0"/>
                </a:moveTo>
                <a:lnTo>
                  <a:pt x="108889" y="0"/>
                </a:lnTo>
                <a:lnTo>
                  <a:pt x="89468" y="18064"/>
                </a:lnTo>
                <a:lnTo>
                  <a:pt x="66408" y="34978"/>
                </a:lnTo>
                <a:lnTo>
                  <a:pt x="39709" y="50745"/>
                </a:lnTo>
                <a:lnTo>
                  <a:pt x="9372" y="65366"/>
                </a:lnTo>
                <a:lnTo>
                  <a:pt x="0" y="109753"/>
                </a:lnTo>
                <a:lnTo>
                  <a:pt x="36499" y="97967"/>
                </a:lnTo>
                <a:lnTo>
                  <a:pt x="72478" y="79578"/>
                </a:lnTo>
                <a:lnTo>
                  <a:pt x="122561" y="79578"/>
                </a:lnTo>
                <a:lnTo>
                  <a:pt x="139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99132" y="6352119"/>
            <a:ext cx="139700" cy="255904"/>
          </a:xfrm>
          <a:custGeom>
            <a:avLst/>
            <a:gdLst/>
            <a:ahLst/>
            <a:cxnLst/>
            <a:rect l="l" t="t" r="r" b="b"/>
            <a:pathLst>
              <a:path w="139700" h="255904">
                <a:moveTo>
                  <a:pt x="108889" y="0"/>
                </a:moveTo>
                <a:lnTo>
                  <a:pt x="139230" y="0"/>
                </a:lnTo>
                <a:lnTo>
                  <a:pt x="85661" y="255739"/>
                </a:lnTo>
                <a:lnTo>
                  <a:pt x="35547" y="255739"/>
                </a:lnTo>
                <a:lnTo>
                  <a:pt x="72478" y="79578"/>
                </a:lnTo>
                <a:lnTo>
                  <a:pt x="64380" y="84500"/>
                </a:lnTo>
                <a:lnTo>
                  <a:pt x="26581" y="101820"/>
                </a:lnTo>
                <a:lnTo>
                  <a:pt x="0" y="109753"/>
                </a:lnTo>
                <a:lnTo>
                  <a:pt x="9372" y="65366"/>
                </a:lnTo>
                <a:lnTo>
                  <a:pt x="39709" y="50745"/>
                </a:lnTo>
                <a:lnTo>
                  <a:pt x="66408" y="34978"/>
                </a:lnTo>
                <a:lnTo>
                  <a:pt x="89468" y="18064"/>
                </a:lnTo>
                <a:lnTo>
                  <a:pt x="108889" y="0"/>
                </a:lnTo>
                <a:close/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2365564" y="2224406"/>
          <a:ext cx="3456139" cy="4503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768"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dirty="0">
                          <a:solidFill>
                            <a:srgbClr val="001C58"/>
                          </a:solidFill>
                          <a:latin typeface="微軟正黑體"/>
                          <a:cs typeface="微軟正黑體"/>
                        </a:rPr>
                        <a:t>博士学位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87630" marB="0">
                    <a:lnT w="12700">
                      <a:solidFill>
                        <a:srgbClr val="70AD47"/>
                      </a:solidFill>
                      <a:prstDash val="solid"/>
                    </a:lnT>
                    <a:lnB w="12700">
                      <a:solidFill>
                        <a:srgbClr val="A9D1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762"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dirty="0">
                          <a:solidFill>
                            <a:srgbClr val="001C58"/>
                          </a:solidFill>
                          <a:latin typeface="微軟正黑體"/>
                          <a:cs typeface="微軟正黑體"/>
                        </a:rPr>
                        <a:t>硕士学位、深造文凭、深造证书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64769" marB="0">
                    <a:lnT w="12700">
                      <a:solidFill>
                        <a:srgbClr val="A9D18E"/>
                      </a:solidFill>
                      <a:prstDash val="solid"/>
                    </a:lnT>
                    <a:lnB w="12700">
                      <a:solidFill>
                        <a:srgbClr val="A9D1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049"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600" dirty="0">
                          <a:solidFill>
                            <a:srgbClr val="001C58"/>
                          </a:solidFill>
                          <a:latin typeface="微軟正黑體"/>
                          <a:cs typeface="微軟正黑體"/>
                        </a:rPr>
                        <a:t>学士学位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138430" marB="0">
                    <a:lnT w="12700">
                      <a:solidFill>
                        <a:srgbClr val="A9D18E"/>
                      </a:solidFill>
                      <a:prstDash val="solid"/>
                    </a:lnT>
                    <a:lnB w="12700">
                      <a:solidFill>
                        <a:srgbClr val="A9D1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663"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600" dirty="0">
                          <a:solidFill>
                            <a:srgbClr val="001C58"/>
                          </a:solidFill>
                          <a:latin typeface="微軟正黑體"/>
                          <a:cs typeface="微軟正黑體"/>
                        </a:rPr>
                        <a:t>高级文凭</a:t>
                      </a:r>
                      <a:r>
                        <a:rPr sz="1600" dirty="0">
                          <a:solidFill>
                            <a:srgbClr val="001C58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600" dirty="0">
                          <a:solidFill>
                            <a:srgbClr val="001C58"/>
                          </a:solidFill>
                          <a:latin typeface="微軟正黑體"/>
                          <a:cs typeface="微軟正黑體"/>
                        </a:rPr>
                        <a:t>副学士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122555" marB="0">
                    <a:lnT w="12700">
                      <a:solidFill>
                        <a:srgbClr val="A9D18E"/>
                      </a:solidFill>
                      <a:prstDash val="solid"/>
                    </a:lnT>
                    <a:lnB w="12700">
                      <a:solidFill>
                        <a:srgbClr val="A9D1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999"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dirty="0">
                          <a:solidFill>
                            <a:srgbClr val="001C58"/>
                          </a:solidFill>
                          <a:latin typeface="微軟正黑體"/>
                          <a:cs typeface="微軟正黑體"/>
                        </a:rPr>
                        <a:t>文凭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101600" marB="0">
                    <a:lnT w="12700">
                      <a:solidFill>
                        <a:srgbClr val="A9D18E"/>
                      </a:solidFill>
                      <a:prstDash val="solid"/>
                    </a:lnT>
                    <a:lnB w="12700">
                      <a:solidFill>
                        <a:srgbClr val="A9D1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195"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600" dirty="0">
                          <a:solidFill>
                            <a:srgbClr val="001C58"/>
                          </a:solidFill>
                          <a:latin typeface="微軟正黑體"/>
                          <a:cs typeface="微軟正黑體"/>
                        </a:rPr>
                        <a:t>证书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106680" marB="0">
                    <a:lnT w="12700">
                      <a:solidFill>
                        <a:srgbClr val="A9D18E"/>
                      </a:solidFill>
                      <a:prstDash val="solid"/>
                    </a:lnT>
                    <a:lnB w="12700">
                      <a:solidFill>
                        <a:srgbClr val="A9D1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600" dirty="0">
                          <a:solidFill>
                            <a:srgbClr val="001C58"/>
                          </a:solidFill>
                          <a:latin typeface="微軟正黑體"/>
                          <a:cs typeface="微軟正黑體"/>
                        </a:rPr>
                        <a:t>证书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108585" marB="0">
                    <a:lnT w="12700">
                      <a:solidFill>
                        <a:srgbClr val="A9D18E"/>
                      </a:solidFill>
                      <a:prstDash val="solid"/>
                    </a:lnT>
                    <a:lnB w="12700">
                      <a:solidFill>
                        <a:srgbClr val="70AD4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7114361" y="1794854"/>
            <a:ext cx="1168400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C58"/>
                </a:solidFill>
                <a:latin typeface="Arial"/>
                <a:cs typeface="Arial"/>
              </a:rPr>
              <a:t>VT</a:t>
            </a:r>
            <a:r>
              <a:rPr sz="1800" b="1" spc="-10" dirty="0">
                <a:solidFill>
                  <a:srgbClr val="001C58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1C58"/>
                </a:solidFill>
                <a:latin typeface="微軟正黑體"/>
                <a:cs typeface="微軟正黑體"/>
              </a:rPr>
              <a:t>的课程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98718" y="3039559"/>
            <a:ext cx="97790" cy="287655"/>
          </a:xfrm>
          <a:custGeom>
            <a:avLst/>
            <a:gdLst/>
            <a:ahLst/>
            <a:cxnLst/>
            <a:rect l="l" t="t" r="r" b="b"/>
            <a:pathLst>
              <a:path w="97790" h="287654">
                <a:moveTo>
                  <a:pt x="0" y="0"/>
                </a:moveTo>
                <a:lnTo>
                  <a:pt x="0" y="287324"/>
                </a:lnTo>
                <a:lnTo>
                  <a:pt x="97637" y="135572"/>
                </a:lnTo>
                <a:lnTo>
                  <a:pt x="0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22381" y="4963398"/>
            <a:ext cx="88900" cy="287655"/>
          </a:xfrm>
          <a:custGeom>
            <a:avLst/>
            <a:gdLst/>
            <a:ahLst/>
            <a:cxnLst/>
            <a:rect l="l" t="t" r="r" b="b"/>
            <a:pathLst>
              <a:path w="88900" h="287654">
                <a:moveTo>
                  <a:pt x="0" y="0"/>
                </a:moveTo>
                <a:lnTo>
                  <a:pt x="0" y="287324"/>
                </a:lnTo>
                <a:lnTo>
                  <a:pt x="88303" y="135572"/>
                </a:lnTo>
                <a:lnTo>
                  <a:pt x="0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13052" y="3613310"/>
            <a:ext cx="97790" cy="287655"/>
          </a:xfrm>
          <a:custGeom>
            <a:avLst/>
            <a:gdLst/>
            <a:ahLst/>
            <a:cxnLst/>
            <a:rect l="l" t="t" r="r" b="b"/>
            <a:pathLst>
              <a:path w="97790" h="287654">
                <a:moveTo>
                  <a:pt x="0" y="0"/>
                </a:moveTo>
                <a:lnTo>
                  <a:pt x="0" y="287324"/>
                </a:lnTo>
                <a:lnTo>
                  <a:pt x="97637" y="135572"/>
                </a:lnTo>
                <a:lnTo>
                  <a:pt x="0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04082" y="4196030"/>
            <a:ext cx="97790" cy="287655"/>
          </a:xfrm>
          <a:custGeom>
            <a:avLst/>
            <a:gdLst/>
            <a:ahLst/>
            <a:cxnLst/>
            <a:rect l="l" t="t" r="r" b="b"/>
            <a:pathLst>
              <a:path w="97790" h="287654">
                <a:moveTo>
                  <a:pt x="0" y="0"/>
                </a:moveTo>
                <a:lnTo>
                  <a:pt x="0" y="287324"/>
                </a:lnTo>
                <a:lnTo>
                  <a:pt x="97637" y="135572"/>
                </a:lnTo>
                <a:lnTo>
                  <a:pt x="0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19146" y="2854911"/>
            <a:ext cx="3380740" cy="0"/>
          </a:xfrm>
          <a:custGeom>
            <a:avLst/>
            <a:gdLst/>
            <a:ahLst/>
            <a:cxnLst/>
            <a:rect l="l" t="t" r="r" b="b"/>
            <a:pathLst>
              <a:path w="3380740">
                <a:moveTo>
                  <a:pt x="0" y="0"/>
                </a:moveTo>
                <a:lnTo>
                  <a:pt x="3380549" y="0"/>
                </a:lnTo>
              </a:path>
            </a:pathLst>
          </a:custGeom>
          <a:ln w="635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30430" y="3416811"/>
            <a:ext cx="3298825" cy="0"/>
          </a:xfrm>
          <a:custGeom>
            <a:avLst/>
            <a:gdLst/>
            <a:ahLst/>
            <a:cxnLst/>
            <a:rect l="l" t="t" r="r" b="b"/>
            <a:pathLst>
              <a:path w="3298825">
                <a:moveTo>
                  <a:pt x="0" y="0"/>
                </a:moveTo>
                <a:lnTo>
                  <a:pt x="3298431" y="0"/>
                </a:lnTo>
              </a:path>
            </a:pathLst>
          </a:custGeom>
          <a:ln w="635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11103" y="4022181"/>
            <a:ext cx="3369945" cy="0"/>
          </a:xfrm>
          <a:custGeom>
            <a:avLst/>
            <a:gdLst/>
            <a:ahLst/>
            <a:cxnLst/>
            <a:rect l="l" t="t" r="r" b="b"/>
            <a:pathLst>
              <a:path w="3369945">
                <a:moveTo>
                  <a:pt x="0" y="0"/>
                </a:moveTo>
                <a:lnTo>
                  <a:pt x="3369437" y="0"/>
                </a:lnTo>
              </a:path>
            </a:pathLst>
          </a:custGeom>
          <a:ln w="635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30430" y="4629193"/>
            <a:ext cx="3467100" cy="0"/>
          </a:xfrm>
          <a:custGeom>
            <a:avLst/>
            <a:gdLst/>
            <a:ahLst/>
            <a:cxnLst/>
            <a:rect l="l" t="t" r="r" b="b"/>
            <a:pathLst>
              <a:path w="3467100">
                <a:moveTo>
                  <a:pt x="0" y="0"/>
                </a:moveTo>
                <a:lnTo>
                  <a:pt x="3466795" y="0"/>
                </a:lnTo>
              </a:path>
            </a:pathLst>
          </a:custGeom>
          <a:ln w="635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15441" y="5621647"/>
            <a:ext cx="97790" cy="287655"/>
          </a:xfrm>
          <a:custGeom>
            <a:avLst/>
            <a:gdLst/>
            <a:ahLst/>
            <a:cxnLst/>
            <a:rect l="l" t="t" r="r" b="b"/>
            <a:pathLst>
              <a:path w="97790" h="287654">
                <a:moveTo>
                  <a:pt x="0" y="0"/>
                </a:moveTo>
                <a:lnTo>
                  <a:pt x="0" y="287324"/>
                </a:lnTo>
                <a:lnTo>
                  <a:pt x="97637" y="135572"/>
                </a:lnTo>
                <a:lnTo>
                  <a:pt x="0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99901" y="5535946"/>
            <a:ext cx="3380740" cy="0"/>
          </a:xfrm>
          <a:custGeom>
            <a:avLst/>
            <a:gdLst/>
            <a:ahLst/>
            <a:cxnLst/>
            <a:rect l="l" t="t" r="r" b="b"/>
            <a:pathLst>
              <a:path w="3380740">
                <a:moveTo>
                  <a:pt x="0" y="0"/>
                </a:moveTo>
                <a:lnTo>
                  <a:pt x="3380549" y="0"/>
                </a:lnTo>
              </a:path>
            </a:pathLst>
          </a:custGeom>
          <a:ln w="635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941520" y="2991213"/>
            <a:ext cx="1704975" cy="18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C58"/>
                </a:solidFill>
                <a:latin typeface="微軟正黑體"/>
                <a:cs typeface="微軟正黑體"/>
              </a:rPr>
              <a:t>与海外大学合作的碩士</a:t>
            </a:r>
            <a:r>
              <a:rPr sz="1100" spc="-15" dirty="0">
                <a:solidFill>
                  <a:srgbClr val="001C58"/>
                </a:solidFill>
                <a:latin typeface="微軟正黑體"/>
                <a:cs typeface="微軟正黑體"/>
              </a:rPr>
              <a:t>课程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19227" y="3647386"/>
            <a:ext cx="1567815" cy="18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C58"/>
                </a:solidFill>
                <a:latin typeface="微軟正黑體"/>
                <a:cs typeface="微軟正黑體"/>
              </a:rPr>
              <a:t>学位及衔接学士学位课程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89502" y="4262198"/>
            <a:ext cx="586740" cy="18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C58"/>
                </a:solidFill>
                <a:latin typeface="微軟正黑體"/>
                <a:cs typeface="微軟正黑體"/>
              </a:rPr>
              <a:t>高级文凭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02682" y="4773537"/>
            <a:ext cx="866775" cy="69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100" dirty="0">
                <a:solidFill>
                  <a:srgbClr val="001C58"/>
                </a:solidFill>
                <a:latin typeface="微軟正黑體"/>
                <a:cs typeface="微軟正黑體"/>
              </a:rPr>
              <a:t>基础课程文凭 职专文凭课程 职专国际文凭 文凭课程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90344" y="5685309"/>
            <a:ext cx="114744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C58"/>
                </a:solidFill>
                <a:latin typeface="微軟正黑體"/>
                <a:cs typeface="微軟正黑體"/>
              </a:rPr>
              <a:t>行业证书</a:t>
            </a:r>
            <a:endParaRPr sz="11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C58"/>
                </a:solidFill>
                <a:latin typeface="微軟正黑體"/>
                <a:cs typeface="微軟正黑體"/>
              </a:rPr>
              <a:t>初级全能海员证书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973146" y="4089959"/>
            <a:ext cx="1771624" cy="40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87636" y="4639867"/>
            <a:ext cx="431588" cy="431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719980" y="4669941"/>
            <a:ext cx="430658" cy="430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37891" y="5559196"/>
            <a:ext cx="229361" cy="3732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495434" y="5565749"/>
            <a:ext cx="508860" cy="303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71508" y="3501201"/>
            <a:ext cx="1574888" cy="445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239781" y="4712055"/>
            <a:ext cx="316977" cy="347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300718" y="5079161"/>
            <a:ext cx="229361" cy="3732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64027" y="5084648"/>
            <a:ext cx="872159" cy="3324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90179" y="6202102"/>
            <a:ext cx="3519170" cy="13970"/>
          </a:xfrm>
          <a:custGeom>
            <a:avLst/>
            <a:gdLst/>
            <a:ahLst/>
            <a:cxnLst/>
            <a:rect l="l" t="t" r="r" b="b"/>
            <a:pathLst>
              <a:path w="3519170" h="13970">
                <a:moveTo>
                  <a:pt x="0" y="0"/>
                </a:moveTo>
                <a:lnTo>
                  <a:pt x="3518865" y="13741"/>
                </a:lnTo>
              </a:path>
            </a:pathLst>
          </a:custGeom>
          <a:ln w="635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636965" y="5982729"/>
            <a:ext cx="398320" cy="1911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141193" y="5866233"/>
            <a:ext cx="381117" cy="3811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0411" y="6438328"/>
            <a:ext cx="1028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42842"/>
            <a:ext cx="7294880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微軟正黑體"/>
                <a:cs typeface="微軟正黑體"/>
              </a:rPr>
              <a:t>接受非本地生的</a:t>
            </a:r>
            <a:r>
              <a:rPr dirty="0"/>
              <a:t>V</a:t>
            </a:r>
            <a:r>
              <a:rPr spc="-5" dirty="0"/>
              <a:t>T</a:t>
            </a:r>
            <a:r>
              <a:rPr dirty="0"/>
              <a:t>C</a:t>
            </a:r>
            <a:r>
              <a:rPr dirty="0">
                <a:latin typeface="微軟正黑體"/>
                <a:cs typeface="微軟正黑體"/>
              </a:rPr>
              <a:t>机</a:t>
            </a:r>
            <a:r>
              <a:rPr spc="-15" dirty="0">
                <a:latin typeface="微軟正黑體"/>
                <a:cs typeface="微軟正黑體"/>
              </a:rPr>
              <a:t>构</a:t>
            </a:r>
            <a:r>
              <a:rPr dirty="0">
                <a:latin typeface="微軟正黑體"/>
                <a:cs typeface="微軟正黑體"/>
              </a:rPr>
              <a:t>成员</a:t>
            </a:r>
          </a:p>
        </p:txBody>
      </p:sp>
      <p:sp>
        <p:nvSpPr>
          <p:cNvPr id="4" name="object 4"/>
          <p:cNvSpPr/>
          <p:nvPr/>
        </p:nvSpPr>
        <p:spPr>
          <a:xfrm>
            <a:off x="880897" y="2593530"/>
            <a:ext cx="1771928" cy="836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939" y="1916866"/>
            <a:ext cx="4361180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C58"/>
                </a:solidFill>
                <a:latin typeface="SimSun"/>
                <a:cs typeface="SimSun"/>
              </a:rPr>
              <a:t>学士学位课</a:t>
            </a:r>
            <a:r>
              <a:rPr sz="2400" b="1" spc="-10" dirty="0">
                <a:solidFill>
                  <a:srgbClr val="001C58"/>
                </a:solidFill>
                <a:latin typeface="SimSun"/>
                <a:cs typeface="SimSun"/>
              </a:rPr>
              <a:t>程</a:t>
            </a:r>
            <a:r>
              <a:rPr sz="2400" b="1" spc="-635" dirty="0">
                <a:solidFill>
                  <a:srgbClr val="001C58"/>
                </a:solidFill>
                <a:latin typeface="SimSun"/>
                <a:cs typeface="SimSun"/>
              </a:rPr>
              <a:t> </a:t>
            </a:r>
            <a:r>
              <a:rPr sz="2400" b="1" spc="-5" dirty="0">
                <a:solidFill>
                  <a:srgbClr val="001C58"/>
                </a:solidFill>
                <a:latin typeface="Arial"/>
                <a:cs typeface="Arial"/>
              </a:rPr>
              <a:t>(4</a:t>
            </a:r>
            <a:r>
              <a:rPr sz="2400" b="1" dirty="0">
                <a:solidFill>
                  <a:srgbClr val="001C58"/>
                </a:solidFill>
                <a:latin typeface="SimSun"/>
                <a:cs typeface="SimSun"/>
              </a:rPr>
              <a:t>年</a:t>
            </a:r>
            <a:r>
              <a:rPr sz="2400" b="1" dirty="0">
                <a:solidFill>
                  <a:srgbClr val="001C58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2045970">
              <a:lnSpc>
                <a:spcPts val="2045"/>
              </a:lnSpc>
            </a:pPr>
            <a:r>
              <a:rPr sz="1800" b="1" dirty="0">
                <a:solidFill>
                  <a:srgbClr val="D51A21"/>
                </a:solidFill>
                <a:latin typeface="SimSun"/>
                <a:cs typeface="SimSun"/>
              </a:rPr>
              <a:t>香港高等教育科技學院</a:t>
            </a:r>
            <a:endParaRPr sz="1800">
              <a:latin typeface="SimSun"/>
              <a:cs typeface="SimSun"/>
            </a:endParaRPr>
          </a:p>
          <a:p>
            <a:pPr marL="404495" algn="ctr">
              <a:lnSpc>
                <a:spcPts val="2045"/>
              </a:lnSpc>
            </a:pPr>
            <a:r>
              <a:rPr sz="1800" b="1" spc="-5" dirty="0">
                <a:solidFill>
                  <a:srgbClr val="D51A21"/>
                </a:solidFill>
                <a:latin typeface="Arial"/>
                <a:cs typeface="Arial"/>
              </a:rPr>
              <a:t>(THEi)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72201" y="2456539"/>
            <a:ext cx="1621560" cy="715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21005" y="3392988"/>
            <a:ext cx="485647" cy="558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3867" y="4172465"/>
            <a:ext cx="1008980" cy="471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31092" y="4864531"/>
            <a:ext cx="1262669" cy="699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44296" y="5595086"/>
            <a:ext cx="766711" cy="792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/>
              <a:t>高级文凭课</a:t>
            </a:r>
            <a:r>
              <a:rPr spc="-10" dirty="0"/>
              <a:t>程</a:t>
            </a:r>
            <a:r>
              <a:rPr spc="-635" dirty="0"/>
              <a:t> </a:t>
            </a:r>
            <a:r>
              <a:rPr spc="-5" dirty="0">
                <a:latin typeface="Arial"/>
                <a:cs typeface="Arial"/>
              </a:rPr>
              <a:t>(2</a:t>
            </a:r>
            <a:r>
              <a:rPr dirty="0"/>
              <a:t>年</a:t>
            </a:r>
            <a:r>
              <a:rPr dirty="0">
                <a:latin typeface="Arial"/>
                <a:cs typeface="Arial"/>
              </a:rPr>
              <a:t>)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Times New Roman"/>
              <a:cs typeface="Times New Roman"/>
            </a:endParaRPr>
          </a:p>
          <a:p>
            <a:pPr marL="1852295">
              <a:lnSpc>
                <a:spcPct val="100000"/>
              </a:lnSpc>
            </a:pPr>
            <a:r>
              <a:rPr sz="1800" dirty="0">
                <a:solidFill>
                  <a:srgbClr val="1AB4D6"/>
                </a:solidFill>
              </a:rPr>
              <a:t>香港专业教育学</a:t>
            </a:r>
            <a:r>
              <a:rPr sz="1800" spc="-5" dirty="0">
                <a:solidFill>
                  <a:srgbClr val="1AB4D6"/>
                </a:solidFill>
              </a:rPr>
              <a:t>院</a:t>
            </a:r>
            <a:r>
              <a:rPr sz="1800" dirty="0">
                <a:solidFill>
                  <a:srgbClr val="1AB4D6"/>
                </a:solidFill>
                <a:latin typeface="Arial"/>
                <a:cs typeface="Arial"/>
              </a:rPr>
              <a:t>(IVE)</a:t>
            </a:r>
            <a:endParaRPr sz="1800">
              <a:latin typeface="Arial"/>
              <a:cs typeface="Arial"/>
            </a:endParaRPr>
          </a:p>
          <a:p>
            <a:pPr marL="1885314" marR="108585" indent="-33020">
              <a:lnSpc>
                <a:spcPct val="310200"/>
              </a:lnSpc>
              <a:spcBef>
                <a:spcPts val="210"/>
              </a:spcBef>
            </a:pPr>
            <a:r>
              <a:rPr sz="1800" dirty="0">
                <a:solidFill>
                  <a:srgbClr val="50286E"/>
                </a:solidFill>
              </a:rPr>
              <a:t>香港知專設計學</a:t>
            </a:r>
            <a:r>
              <a:rPr sz="1800" spc="-5" dirty="0">
                <a:solidFill>
                  <a:srgbClr val="50286E"/>
                </a:solidFill>
              </a:rPr>
              <a:t>院</a:t>
            </a:r>
            <a:r>
              <a:rPr sz="1800" dirty="0">
                <a:solidFill>
                  <a:srgbClr val="50286E"/>
                </a:solidFill>
                <a:latin typeface="Arial"/>
                <a:cs typeface="Arial"/>
              </a:rPr>
              <a:t>(</a:t>
            </a:r>
            <a:r>
              <a:rPr sz="1800" spc="-10" dirty="0">
                <a:solidFill>
                  <a:srgbClr val="50286E"/>
                </a:solidFill>
                <a:latin typeface="Arial"/>
                <a:cs typeface="Arial"/>
              </a:rPr>
              <a:t>HKD</a:t>
            </a:r>
            <a:r>
              <a:rPr sz="1800" dirty="0">
                <a:solidFill>
                  <a:srgbClr val="50286E"/>
                </a:solidFill>
                <a:latin typeface="Arial"/>
                <a:cs typeface="Arial"/>
              </a:rPr>
              <a:t>I) </a:t>
            </a:r>
            <a:r>
              <a:rPr sz="1800" dirty="0">
                <a:solidFill>
                  <a:srgbClr val="F26522"/>
                </a:solidFill>
              </a:rPr>
              <a:t>國際廚藝學</a:t>
            </a:r>
            <a:r>
              <a:rPr sz="1800" spc="-5" dirty="0">
                <a:solidFill>
                  <a:srgbClr val="F26522"/>
                </a:solidFill>
              </a:rPr>
              <a:t>院</a:t>
            </a:r>
            <a:r>
              <a:rPr sz="1800" dirty="0">
                <a:solidFill>
                  <a:srgbClr val="F26522"/>
                </a:solidFill>
                <a:latin typeface="Arial"/>
                <a:cs typeface="Arial"/>
              </a:rPr>
              <a:t>(I</a:t>
            </a:r>
            <a:r>
              <a:rPr sz="1800" spc="-5" dirty="0">
                <a:solidFill>
                  <a:srgbClr val="F26522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26522"/>
                </a:solidFill>
                <a:latin typeface="Arial"/>
                <a:cs typeface="Arial"/>
              </a:rPr>
              <a:t>I)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885314">
              <a:lnSpc>
                <a:spcPct val="100000"/>
              </a:lnSpc>
              <a:spcBef>
                <a:spcPts val="1150"/>
              </a:spcBef>
            </a:pPr>
            <a:r>
              <a:rPr sz="1800" dirty="0">
                <a:solidFill>
                  <a:srgbClr val="002060"/>
                </a:solidFill>
              </a:rPr>
              <a:t>海事训练学</a:t>
            </a:r>
            <a:r>
              <a:rPr sz="1800" spc="-10" dirty="0">
                <a:solidFill>
                  <a:srgbClr val="002060"/>
                </a:solidFill>
              </a:rPr>
              <a:t>院</a:t>
            </a:r>
            <a:r>
              <a:rPr sz="1800" spc="-480" dirty="0">
                <a:solidFill>
                  <a:srgbClr val="002060"/>
                </a:solidFill>
              </a:rPr>
              <a:t> </a:t>
            </a:r>
            <a:r>
              <a:rPr sz="1800" dirty="0">
                <a:solidFill>
                  <a:srgbClr val="002060"/>
                </a:solidFill>
                <a:latin typeface="Arial"/>
                <a:cs typeface="Arial"/>
              </a:rPr>
              <a:t>(MSTI)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852295">
              <a:lnSpc>
                <a:spcPct val="100000"/>
              </a:lnSpc>
              <a:spcBef>
                <a:spcPts val="1150"/>
              </a:spcBef>
            </a:pPr>
            <a:r>
              <a:rPr sz="1800" dirty="0">
                <a:solidFill>
                  <a:srgbClr val="2E75B6"/>
                </a:solidFill>
              </a:rPr>
              <a:t>香港资讯科技学</a:t>
            </a:r>
            <a:r>
              <a:rPr sz="1800" spc="-10" dirty="0">
                <a:solidFill>
                  <a:srgbClr val="2E75B6"/>
                </a:solidFill>
              </a:rPr>
              <a:t>院</a:t>
            </a:r>
            <a:r>
              <a:rPr sz="1800" spc="-455" dirty="0">
                <a:solidFill>
                  <a:srgbClr val="2E75B6"/>
                </a:solidFill>
              </a:rPr>
              <a:t> </a:t>
            </a:r>
            <a:r>
              <a:rPr sz="1800" spc="-5" dirty="0">
                <a:solidFill>
                  <a:srgbClr val="2E75B6"/>
                </a:solidFill>
                <a:latin typeface="Arial"/>
                <a:cs typeface="Arial"/>
              </a:rPr>
              <a:t>(HKIIT)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8006" y="0"/>
            <a:ext cx="91433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8006" y="274434"/>
            <a:ext cx="9859645" cy="1143000"/>
          </a:xfrm>
          <a:custGeom>
            <a:avLst/>
            <a:gdLst/>
            <a:ahLst/>
            <a:cxnLst/>
            <a:rect l="l" t="t" r="r" b="b"/>
            <a:pathLst>
              <a:path w="9859645" h="1143000">
                <a:moveTo>
                  <a:pt x="0" y="0"/>
                </a:moveTo>
                <a:lnTo>
                  <a:pt x="9859111" y="0"/>
                </a:lnTo>
                <a:lnTo>
                  <a:pt x="9859111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6742" y="466966"/>
            <a:ext cx="7430770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" dirty="0">
                <a:latin typeface="微軟正黑體"/>
                <a:cs typeface="微軟正黑體"/>
              </a:rPr>
              <a:t>香港</a:t>
            </a:r>
            <a:r>
              <a:rPr spc="10" dirty="0">
                <a:latin typeface="微軟正黑體"/>
                <a:cs typeface="微軟正黑體"/>
              </a:rPr>
              <a:t>高等教</a:t>
            </a:r>
            <a:r>
              <a:rPr dirty="0">
                <a:latin typeface="微軟正黑體"/>
                <a:cs typeface="微軟正黑體"/>
              </a:rPr>
              <a:t>育</a:t>
            </a:r>
            <a:r>
              <a:rPr spc="10" dirty="0">
                <a:latin typeface="微軟正黑體"/>
                <a:cs typeface="微軟正黑體"/>
              </a:rPr>
              <a:t>科技</a:t>
            </a:r>
            <a:r>
              <a:rPr dirty="0">
                <a:latin typeface="微軟正黑體"/>
                <a:cs typeface="微軟正黑體"/>
              </a:rPr>
              <a:t>學院</a:t>
            </a:r>
            <a:r>
              <a:rPr spc="30" dirty="0">
                <a:latin typeface="微軟正黑體"/>
                <a:cs typeface="微軟正黑體"/>
              </a:rPr>
              <a:t> </a:t>
            </a:r>
            <a:r>
              <a:rPr dirty="0"/>
              <a:t>(THEi)</a:t>
            </a:r>
          </a:p>
        </p:txBody>
      </p:sp>
      <p:sp>
        <p:nvSpPr>
          <p:cNvPr id="5" name="object 5"/>
          <p:cNvSpPr/>
          <p:nvPr/>
        </p:nvSpPr>
        <p:spPr>
          <a:xfrm>
            <a:off x="10261358" y="427537"/>
            <a:ext cx="1771929" cy="8367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8006" y="1401775"/>
            <a:ext cx="9143365" cy="5440680"/>
          </a:xfrm>
          <a:custGeom>
            <a:avLst/>
            <a:gdLst/>
            <a:ahLst/>
            <a:cxnLst/>
            <a:rect l="l" t="t" r="r" b="b"/>
            <a:pathLst>
              <a:path w="9143365" h="5440680">
                <a:moveTo>
                  <a:pt x="0" y="0"/>
                </a:moveTo>
                <a:lnTo>
                  <a:pt x="9143352" y="0"/>
                </a:lnTo>
                <a:lnTo>
                  <a:pt x="9143352" y="5440565"/>
                </a:lnTo>
                <a:lnTo>
                  <a:pt x="0" y="54405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3303" y="1773459"/>
            <a:ext cx="8655050" cy="385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提供专业学士学位课程</a:t>
            </a:r>
            <a:endParaRPr sz="2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1C58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课程涵盖香港以至亚太地区具增长</a:t>
            </a:r>
            <a:r>
              <a:rPr sz="2800" spc="0" dirty="0">
                <a:solidFill>
                  <a:srgbClr val="001C58"/>
                </a:solidFill>
                <a:latin typeface="SimSun"/>
                <a:cs typeface="SimSun"/>
              </a:rPr>
              <a:t>潜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力的</a:t>
            </a:r>
            <a:r>
              <a:rPr sz="2800" spc="0" dirty="0">
                <a:solidFill>
                  <a:srgbClr val="001C58"/>
                </a:solidFill>
                <a:latin typeface="SimSun"/>
                <a:cs typeface="SimSun"/>
              </a:rPr>
              <a:t>行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业，</a:t>
            </a:r>
            <a:r>
              <a:rPr sz="2800" spc="0" dirty="0">
                <a:solidFill>
                  <a:srgbClr val="001C58"/>
                </a:solidFill>
                <a:latin typeface="SimSun"/>
                <a:cs typeface="SimSun"/>
              </a:rPr>
              <a:t>糅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合 实际应用与理论知识</a:t>
            </a:r>
            <a:endParaRPr sz="2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1C58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z="2800" spc="-5" dirty="0">
                <a:solidFill>
                  <a:srgbClr val="001C58"/>
                </a:solidFill>
                <a:latin typeface="Arial"/>
                <a:cs typeface="Arial"/>
              </a:rPr>
              <a:t>•	</a:t>
            </a:r>
            <a:r>
              <a:rPr sz="2800" dirty="0">
                <a:solidFill>
                  <a:srgbClr val="001C58"/>
                </a:solidFill>
                <a:latin typeface="SimSun"/>
                <a:cs typeface="SimSun"/>
              </a:rPr>
              <a:t>3</a:t>
            </a:r>
            <a:r>
              <a:rPr sz="2800" spc="-105" dirty="0">
                <a:solidFill>
                  <a:srgbClr val="001C58"/>
                </a:solidFill>
                <a:latin typeface="SimSun"/>
                <a:cs typeface="SimSun"/>
              </a:rPr>
              <a:t> 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个学院</a:t>
            </a:r>
            <a:r>
              <a:rPr sz="2800" dirty="0">
                <a:solidFill>
                  <a:srgbClr val="001C58"/>
                </a:solidFill>
                <a:latin typeface="SimSun"/>
                <a:cs typeface="SimSun"/>
              </a:rPr>
              <a:t>: </a:t>
            </a:r>
            <a:endParaRPr sz="2800">
              <a:latin typeface="SimSun"/>
              <a:cs typeface="SimSun"/>
            </a:endParaRPr>
          </a:p>
          <a:p>
            <a:pPr marL="1091565" lvl="1" indent="-633730">
              <a:lnSpc>
                <a:spcPct val="100000"/>
              </a:lnSpc>
              <a:buFont typeface="Wingdings"/>
              <a:buChar char=""/>
              <a:tabLst>
                <a:tab pos="1091565" algn="l"/>
                <a:tab pos="1092200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设计与环境</a:t>
            </a:r>
            <a:endParaRPr sz="2800">
              <a:latin typeface="SimSun"/>
              <a:cs typeface="SimSun"/>
            </a:endParaRPr>
          </a:p>
          <a:p>
            <a:pPr marL="1091565" lvl="1" indent="-633730">
              <a:lnSpc>
                <a:spcPct val="100000"/>
              </a:lnSpc>
              <a:buFont typeface="Wingdings"/>
              <a:buChar char=""/>
              <a:tabLst>
                <a:tab pos="1091565" algn="l"/>
                <a:tab pos="1092200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管理与款待</a:t>
            </a:r>
            <a:endParaRPr sz="2800">
              <a:latin typeface="SimSun"/>
              <a:cs typeface="SimSun"/>
            </a:endParaRPr>
          </a:p>
          <a:p>
            <a:pPr marL="1091565" lvl="1" indent="-633730">
              <a:lnSpc>
                <a:spcPct val="100000"/>
              </a:lnSpc>
              <a:buFont typeface="Wingdings"/>
              <a:buChar char=""/>
              <a:tabLst>
                <a:tab pos="1091565" algn="l"/>
                <a:tab pos="1092200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科技与科学</a:t>
            </a:r>
            <a:endParaRPr sz="28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771" y="0"/>
            <a:ext cx="9155845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7767" y="365125"/>
            <a:ext cx="9257665" cy="1325880"/>
          </a:xfrm>
          <a:custGeom>
            <a:avLst/>
            <a:gdLst/>
            <a:ahLst/>
            <a:cxnLst/>
            <a:rect l="l" t="t" r="r" b="b"/>
            <a:pathLst>
              <a:path w="9257665" h="1325880">
                <a:moveTo>
                  <a:pt x="0" y="0"/>
                </a:moveTo>
                <a:lnTo>
                  <a:pt x="9257449" y="0"/>
                </a:lnTo>
                <a:lnTo>
                  <a:pt x="9257449" y="1325562"/>
                </a:lnTo>
                <a:lnTo>
                  <a:pt x="0" y="13255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66511" y="642842"/>
            <a:ext cx="5774055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微軟正黑體"/>
                <a:cs typeface="微軟正黑體"/>
              </a:rPr>
              <a:t>香港专业教育学院</a:t>
            </a:r>
            <a:r>
              <a:rPr spc="-5" dirty="0"/>
              <a:t>(</a:t>
            </a:r>
            <a:r>
              <a:rPr dirty="0"/>
              <a:t>IVE)</a:t>
            </a:r>
          </a:p>
        </p:txBody>
      </p:sp>
      <p:sp>
        <p:nvSpPr>
          <p:cNvPr id="5" name="object 5"/>
          <p:cNvSpPr/>
          <p:nvPr/>
        </p:nvSpPr>
        <p:spPr>
          <a:xfrm>
            <a:off x="1087767" y="2245982"/>
            <a:ext cx="9156065" cy="3979545"/>
          </a:xfrm>
          <a:custGeom>
            <a:avLst/>
            <a:gdLst/>
            <a:ahLst/>
            <a:cxnLst/>
            <a:rect l="l" t="t" r="r" b="b"/>
            <a:pathLst>
              <a:path w="9156065" h="3979545">
                <a:moveTo>
                  <a:pt x="0" y="0"/>
                </a:moveTo>
                <a:lnTo>
                  <a:pt x="9155849" y="0"/>
                </a:lnTo>
                <a:lnTo>
                  <a:pt x="9155849" y="3978960"/>
                </a:lnTo>
                <a:lnTo>
                  <a:pt x="0" y="39789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3072" y="2617664"/>
            <a:ext cx="9255125" cy="202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2060"/>
                </a:solidFill>
                <a:latin typeface="SimSun"/>
                <a:cs typeface="SimSun"/>
              </a:rPr>
              <a:t>提供高级文凭</a:t>
            </a:r>
            <a:r>
              <a:rPr sz="2800" dirty="0">
                <a:solidFill>
                  <a:srgbClr val="002060"/>
                </a:solidFill>
                <a:latin typeface="SimSun"/>
                <a:cs typeface="SimSun"/>
              </a:rPr>
              <a:t>(HD)</a:t>
            </a:r>
            <a:r>
              <a:rPr sz="2800" spc="-5" dirty="0">
                <a:solidFill>
                  <a:srgbClr val="002060"/>
                </a:solidFill>
                <a:latin typeface="SimSun"/>
                <a:cs typeface="SimSun"/>
              </a:rPr>
              <a:t>课程</a:t>
            </a:r>
            <a:endParaRPr sz="2800">
              <a:latin typeface="SimSun"/>
              <a:cs typeface="SimSun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2060"/>
                </a:solidFill>
                <a:latin typeface="SimSun"/>
                <a:cs typeface="SimSun"/>
              </a:rPr>
              <a:t>课程涵</a:t>
            </a:r>
            <a:r>
              <a:rPr sz="2800" spc="0" dirty="0">
                <a:solidFill>
                  <a:srgbClr val="002060"/>
                </a:solidFill>
                <a:latin typeface="SimSun"/>
                <a:cs typeface="SimSun"/>
              </a:rPr>
              <a:t>盖</a:t>
            </a:r>
            <a:r>
              <a:rPr sz="2800" spc="-5" dirty="0">
                <a:solidFill>
                  <a:srgbClr val="002060"/>
                </a:solidFill>
                <a:latin typeface="SimSun"/>
                <a:cs typeface="SimSun"/>
              </a:rPr>
              <a:t>多个学</a:t>
            </a:r>
            <a:r>
              <a:rPr sz="2800" spc="0" dirty="0">
                <a:solidFill>
                  <a:srgbClr val="002060"/>
                </a:solidFill>
                <a:latin typeface="SimSun"/>
                <a:cs typeface="SimSun"/>
              </a:rPr>
              <a:t>科</a:t>
            </a:r>
            <a:r>
              <a:rPr sz="2800" spc="-5" dirty="0">
                <a:solidFill>
                  <a:srgbClr val="002060"/>
                </a:solidFill>
                <a:latin typeface="SimSun"/>
                <a:cs typeface="SimSun"/>
              </a:rPr>
              <a:t>，包括</a:t>
            </a:r>
            <a:r>
              <a:rPr sz="2800" spc="0" dirty="0">
                <a:solidFill>
                  <a:srgbClr val="002060"/>
                </a:solidFill>
                <a:latin typeface="SimSun"/>
                <a:cs typeface="SimSun"/>
              </a:rPr>
              <a:t>健</a:t>
            </a:r>
            <a:r>
              <a:rPr sz="2800" spc="-5" dirty="0">
                <a:solidFill>
                  <a:srgbClr val="002060"/>
                </a:solidFill>
                <a:latin typeface="SimSun"/>
                <a:cs typeface="SimSun"/>
              </a:rPr>
              <a:t>康及生</a:t>
            </a:r>
            <a:r>
              <a:rPr sz="2800" spc="0" dirty="0">
                <a:solidFill>
                  <a:srgbClr val="002060"/>
                </a:solidFill>
                <a:latin typeface="SimSun"/>
                <a:cs typeface="SimSun"/>
              </a:rPr>
              <a:t>命</a:t>
            </a:r>
            <a:r>
              <a:rPr sz="2800" spc="-5" dirty="0">
                <a:solidFill>
                  <a:srgbClr val="002060"/>
                </a:solidFill>
                <a:latin typeface="SimSun"/>
                <a:cs typeface="SimSun"/>
              </a:rPr>
              <a:t>科学、</a:t>
            </a:r>
            <a:r>
              <a:rPr sz="2800" spc="0" dirty="0">
                <a:solidFill>
                  <a:srgbClr val="002060"/>
                </a:solidFill>
                <a:latin typeface="SimSun"/>
                <a:cs typeface="SimSun"/>
              </a:rPr>
              <a:t>商</a:t>
            </a:r>
            <a:r>
              <a:rPr sz="2800" spc="-5" dirty="0">
                <a:solidFill>
                  <a:srgbClr val="002060"/>
                </a:solidFill>
                <a:latin typeface="SimSun"/>
                <a:cs typeface="SimSun"/>
              </a:rPr>
              <a:t>业、设</a:t>
            </a:r>
            <a:r>
              <a:rPr sz="2800" spc="0" dirty="0">
                <a:solidFill>
                  <a:srgbClr val="002060"/>
                </a:solidFill>
                <a:latin typeface="SimSun"/>
                <a:cs typeface="SimSun"/>
              </a:rPr>
              <a:t>计</a:t>
            </a:r>
            <a:r>
              <a:rPr sz="2800" spc="-5" dirty="0">
                <a:solidFill>
                  <a:srgbClr val="002060"/>
                </a:solidFill>
                <a:latin typeface="SimSun"/>
                <a:cs typeface="SimSun"/>
              </a:rPr>
              <a:t>、 工程、酒店及旅游、资讯科技等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2060"/>
                </a:solidFill>
                <a:latin typeface="SimSun"/>
                <a:cs typeface="SimSun"/>
              </a:rPr>
              <a:t>设有</a:t>
            </a:r>
            <a:r>
              <a:rPr sz="2800" dirty="0">
                <a:solidFill>
                  <a:srgbClr val="002060"/>
                </a:solidFill>
                <a:latin typeface="SimSun"/>
                <a:cs typeface="SimSun"/>
              </a:rPr>
              <a:t>9</a:t>
            </a:r>
            <a:r>
              <a:rPr sz="2800" spc="-5" dirty="0">
                <a:solidFill>
                  <a:srgbClr val="002060"/>
                </a:solidFill>
                <a:latin typeface="SimSun"/>
                <a:cs typeface="SimSun"/>
              </a:rPr>
              <a:t>个校区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43629" y="538436"/>
            <a:ext cx="1473109" cy="979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3731" y="0"/>
            <a:ext cx="9191231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8958" y="0"/>
            <a:ext cx="8602406" cy="6847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61929" y="408965"/>
            <a:ext cx="973826" cy="11588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8956" y="325615"/>
            <a:ext cx="8172450" cy="1325880"/>
          </a:xfrm>
          <a:custGeom>
            <a:avLst/>
            <a:gdLst/>
            <a:ahLst/>
            <a:cxnLst/>
            <a:rect l="l" t="t" r="r" b="b"/>
            <a:pathLst>
              <a:path w="8172450" h="1325880">
                <a:moveTo>
                  <a:pt x="0" y="0"/>
                </a:moveTo>
                <a:lnTo>
                  <a:pt x="8171865" y="0"/>
                </a:lnTo>
                <a:lnTo>
                  <a:pt x="8171865" y="1325562"/>
                </a:lnTo>
                <a:lnTo>
                  <a:pt x="0" y="13255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77697" y="603335"/>
            <a:ext cx="6237605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微軟正黑體"/>
                <a:cs typeface="微軟正黑體"/>
              </a:rPr>
              <a:t>香港知專設計學院</a:t>
            </a:r>
            <a:r>
              <a:rPr spc="-5" dirty="0"/>
              <a:t>(</a:t>
            </a:r>
            <a:r>
              <a:rPr dirty="0"/>
              <a:t>H</a:t>
            </a:r>
            <a:r>
              <a:rPr spc="-15" dirty="0"/>
              <a:t>K</a:t>
            </a:r>
            <a:r>
              <a:rPr dirty="0"/>
              <a:t>DI)</a:t>
            </a:r>
          </a:p>
        </p:txBody>
      </p:sp>
      <p:sp>
        <p:nvSpPr>
          <p:cNvPr id="7" name="object 7"/>
          <p:cNvSpPr/>
          <p:nvPr/>
        </p:nvSpPr>
        <p:spPr>
          <a:xfrm>
            <a:off x="1098956" y="1651177"/>
            <a:ext cx="8418195" cy="4944745"/>
          </a:xfrm>
          <a:custGeom>
            <a:avLst/>
            <a:gdLst/>
            <a:ahLst/>
            <a:cxnLst/>
            <a:rect l="l" t="t" r="r" b="b"/>
            <a:pathLst>
              <a:path w="8418195" h="4944745">
                <a:moveTo>
                  <a:pt x="0" y="0"/>
                </a:moveTo>
                <a:lnTo>
                  <a:pt x="8417674" y="0"/>
                </a:lnTo>
                <a:lnTo>
                  <a:pt x="8417674" y="4944605"/>
                </a:lnTo>
                <a:lnTo>
                  <a:pt x="0" y="49446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94258" y="2022863"/>
            <a:ext cx="4629785" cy="3004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是香港卓越的设计教育机构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于</a:t>
            </a:r>
            <a:r>
              <a:rPr sz="2800" dirty="0">
                <a:solidFill>
                  <a:srgbClr val="001C58"/>
                </a:solidFill>
                <a:latin typeface="SimSun"/>
                <a:cs typeface="SimSun"/>
              </a:rPr>
              <a:t>2010</a:t>
            </a: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年成立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四个学术部门:</a:t>
            </a:r>
            <a:endParaRPr sz="2800">
              <a:latin typeface="SimSun"/>
              <a:cs typeface="SimSun"/>
            </a:endParaRPr>
          </a:p>
          <a:p>
            <a:pPr marL="914400" lvl="1" indent="-546735">
              <a:lnSpc>
                <a:spcPct val="100000"/>
              </a:lnSpc>
              <a:buFont typeface="Wingdings"/>
              <a:buChar char=""/>
              <a:tabLst>
                <a:tab pos="914400" algn="l"/>
                <a:tab pos="915035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建筑、室内及产品设计</a:t>
            </a:r>
            <a:endParaRPr sz="2800">
              <a:latin typeface="SimSun"/>
              <a:cs typeface="SimSun"/>
            </a:endParaRPr>
          </a:p>
          <a:p>
            <a:pPr marL="914400" lvl="1" indent="-546735">
              <a:lnSpc>
                <a:spcPct val="100000"/>
              </a:lnSpc>
              <a:buFont typeface="Wingdings"/>
              <a:buChar char=""/>
              <a:tabLst>
                <a:tab pos="914400" algn="l"/>
                <a:tab pos="915035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传意设计</a:t>
            </a:r>
            <a:endParaRPr sz="2800">
              <a:latin typeface="SimSun"/>
              <a:cs typeface="SimSun"/>
            </a:endParaRPr>
          </a:p>
          <a:p>
            <a:pPr marL="914400" lvl="1" indent="-546735">
              <a:lnSpc>
                <a:spcPct val="100000"/>
              </a:lnSpc>
              <a:buFont typeface="Wingdings"/>
              <a:buChar char=""/>
              <a:tabLst>
                <a:tab pos="914400" algn="l"/>
                <a:tab pos="915035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数码媒体</a:t>
            </a:r>
            <a:endParaRPr sz="2800">
              <a:latin typeface="SimSun"/>
              <a:cs typeface="SimSun"/>
            </a:endParaRPr>
          </a:p>
          <a:p>
            <a:pPr marL="914400" lvl="1" indent="-546735">
              <a:lnSpc>
                <a:spcPct val="100000"/>
              </a:lnSpc>
              <a:buFont typeface="Wingdings"/>
              <a:buChar char=""/>
              <a:tabLst>
                <a:tab pos="914400" algn="l"/>
                <a:tab pos="915035" algn="l"/>
              </a:tabLst>
            </a:pPr>
            <a:r>
              <a:rPr sz="2800" spc="-5" dirty="0">
                <a:solidFill>
                  <a:srgbClr val="001C58"/>
                </a:solidFill>
                <a:latin typeface="SimSun"/>
                <a:cs typeface="SimSun"/>
              </a:rPr>
              <a:t>时装与形象设计</a:t>
            </a:r>
            <a:endParaRPr sz="28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379</Words>
  <Application>Microsoft Office PowerPoint</Application>
  <PresentationFormat>Widescreen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SimSun</vt:lpstr>
      <vt:lpstr>Yu Gothic</vt:lpstr>
      <vt:lpstr>微軟正黑體</vt:lpstr>
      <vt:lpstr>新細明體</vt:lpstr>
      <vt:lpstr>Arial</vt:lpstr>
      <vt:lpstr>Calibri</vt:lpstr>
      <vt:lpstr>Times New Roman</vt:lpstr>
      <vt:lpstr>Wingdings</vt:lpstr>
      <vt:lpstr>Office Theme</vt:lpstr>
      <vt:lpstr>Non-local Students  Orientation Day 2024  非本地生迎新日2024 2024年8月30日（星期五）</vt:lpstr>
      <vt:lpstr>PowerPoint Presentation</vt:lpstr>
      <vt:lpstr>职业训练局(VTC)简介</vt:lpstr>
      <vt:lpstr>本局共有14间机构成员，为学生提供全面的职前及在 职训练。</vt:lpstr>
      <vt:lpstr>香港资历架构的认可</vt:lpstr>
      <vt:lpstr>接受非本地生的VTC机构成员</vt:lpstr>
      <vt:lpstr>香港高等教育科技學院 (THEi)</vt:lpstr>
      <vt:lpstr>香港专业教育学院(IVE)</vt:lpstr>
      <vt:lpstr>香港知專設計學院(HKDI)</vt:lpstr>
      <vt:lpstr>國際廚藝學院(ICI)</vt:lpstr>
      <vt:lpstr>海事训练学院 (MSTI)</vt:lpstr>
      <vt:lpstr>香港资讯科技学院 (HKIIT)</vt:lpstr>
      <vt:lpstr>PowerPoint Presentation</vt:lpstr>
      <vt:lpstr>我们是谁?</vt:lpstr>
      <vt:lpstr>我们是您获取以下信息的首站.…</vt:lpstr>
      <vt:lpstr>如有以下需求,您可以联系:</vt:lpstr>
      <vt:lpstr>4个最重要的建议</vt:lpstr>
      <vt:lpstr>2024/25学年第1学期 2024年9月2日开学</vt:lpstr>
      <vt:lpstr>联络方法</vt:lpstr>
      <vt:lpstr>联络方法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STELLA CHEANG</dc:creator>
  <cp:lastModifiedBy>Edith Lee</cp:lastModifiedBy>
  <cp:revision>2</cp:revision>
  <dcterms:created xsi:type="dcterms:W3CDTF">2025-01-23T14:55:34Z</dcterms:created>
  <dcterms:modified xsi:type="dcterms:W3CDTF">2025-01-23T07:24:06Z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2025-01-23T00:00:00Z</vt:filetime>
  </property>
</Properties>
</file>